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5"/>
  </p:sldMasterIdLst>
  <p:sldIdLst>
    <p:sldId id="256" r:id="rId6"/>
    <p:sldId id="265" r:id="rId7"/>
    <p:sldId id="268" r:id="rId8"/>
    <p:sldId id="267" r:id="rId9"/>
    <p:sldId id="269" r:id="rId10"/>
    <p:sldId id="272" r:id="rId11"/>
    <p:sldId id="274" r:id="rId12"/>
    <p:sldId id="275" r:id="rId13"/>
    <p:sldId id="276" r:id="rId14"/>
    <p:sldId id="257" r:id="rId15"/>
    <p:sldId id="258" r:id="rId16"/>
    <p:sldId id="271" r:id="rId17"/>
    <p:sldId id="259" r:id="rId18"/>
    <p:sldId id="260" r:id="rId19"/>
    <p:sldId id="261" r:id="rId20"/>
    <p:sldId id="262" r:id="rId21"/>
    <p:sldId id="263" r:id="rId22"/>
    <p:sldId id="270" r:id="rId23"/>
    <p:sldId id="264" r:id="rId24"/>
    <p:sldId id="27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wnstein" initials="BHFS" lastIdx="4" clrIdx="0">
    <p:extLst>
      <p:ext uri="{19B8F6BF-5375-455C-9EA6-DF929625EA0E}">
        <p15:presenceInfo xmlns:p15="http://schemas.microsoft.com/office/powerpoint/2012/main" userId="Brownste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2C7971-FB84-48CD-A445-629CFB671156}" v="4" dt="2021-08-18T17:08:20.7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0" autoAdjust="0"/>
    <p:restoredTop sz="94660"/>
  </p:normalViewPr>
  <p:slideViewPr>
    <p:cSldViewPr snapToGrid="0">
      <p:cViewPr varScale="1">
        <p:scale>
          <a:sx n="86" d="100"/>
          <a:sy n="86" d="100"/>
        </p:scale>
        <p:origin x="331" y="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srcRect/>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a:t>8/18/2021</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8/18/2021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srcRect/>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a:t>8/18/2021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srcRect/>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a:t>8/18/2021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srcRect/>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a:t>8/18/2021</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a:t>8/18/2021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a:t>8/18/2021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srcRect/>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a:t>8/18/2021</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srcRect/>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a:t>8/18/2021</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a:t>8/18/2021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a:t>8/18/2021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a:t>8/18/2021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a:t>8/18/2021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8/18/2021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8/18/2021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srcRect/>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a:t>8/18/2021</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jp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09984"/>
            <a:ext cx="9448800" cy="2959095"/>
          </a:xfrm>
        </p:spPr>
        <p:txBody>
          <a:bodyPr>
            <a:normAutofit fontScale="90000"/>
          </a:bodyPr>
          <a:lstStyle/>
          <a:p>
            <a:pPr algn="ctr"/>
            <a:br>
              <a:rPr lang="en-US" sz="4800"/>
            </a:br>
            <a:r>
              <a:rPr lang="en-US" sz="8000"/>
              <a:t>CODACC</a:t>
            </a:r>
            <a:r>
              <a:rPr lang="en-US" sz="4800"/>
              <a:t> </a:t>
            </a:r>
            <a:br>
              <a:rPr lang="en-US" sz="4800"/>
            </a:br>
            <a:br>
              <a:rPr lang="en-US" sz="4800"/>
            </a:br>
            <a:r>
              <a:rPr lang="en-US" sz="4800"/>
              <a:t>Program Objectives, goals, Schedules, and Logistics</a:t>
            </a:r>
          </a:p>
        </p:txBody>
      </p:sp>
      <p:sp>
        <p:nvSpPr>
          <p:cNvPr id="3" name="Subtitle 2"/>
          <p:cNvSpPr>
            <a:spLocks noGrp="1"/>
          </p:cNvSpPr>
          <p:nvPr>
            <p:ph type="subTitle" idx="1"/>
          </p:nvPr>
        </p:nvSpPr>
        <p:spPr>
          <a:xfrm>
            <a:off x="1371600" y="4401821"/>
            <a:ext cx="9448800" cy="685800"/>
          </a:xfrm>
        </p:spPr>
        <p:txBody>
          <a:bodyPr/>
          <a:lstStyle/>
          <a:p>
            <a:pPr algn="ctr"/>
            <a:r>
              <a:rPr lang="en-US"/>
              <a:t>June, 2021</a:t>
            </a:r>
          </a:p>
        </p:txBody>
      </p:sp>
    </p:spTree>
    <p:extLst>
      <p:ext uri="{BB962C8B-B14F-4D97-AF65-F5344CB8AC3E}">
        <p14:creationId xmlns:p14="http://schemas.microsoft.com/office/powerpoint/2010/main" val="3271934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368136"/>
            <a:ext cx="6873240" cy="1600200"/>
          </a:xfrm>
        </p:spPr>
        <p:txBody>
          <a:bodyPr>
            <a:normAutofit/>
          </a:bodyPr>
          <a:lstStyle/>
          <a:p>
            <a:r>
              <a:rPr lang="en-US"/>
              <a:t>Class Year 1 (2022)</a:t>
            </a:r>
            <a:br>
              <a:rPr lang="en-US"/>
            </a:br>
            <a:r>
              <a:rPr lang="en-US"/>
              <a:t>TENTATIVE RETREAT SCHEDULE</a:t>
            </a:r>
            <a:br>
              <a:rPr lang="en-US"/>
            </a:br>
            <a:endParaRPr lang="en-US"/>
          </a:p>
        </p:txBody>
      </p:sp>
      <p:sp>
        <p:nvSpPr>
          <p:cNvPr id="6" name="Text Placeholder 5"/>
          <p:cNvSpPr>
            <a:spLocks noGrp="1"/>
          </p:cNvSpPr>
          <p:nvPr>
            <p:ph type="body" sz="half" idx="2"/>
          </p:nvPr>
        </p:nvSpPr>
        <p:spPr>
          <a:xfrm>
            <a:off x="685799" y="2524990"/>
            <a:ext cx="7034645" cy="4260273"/>
          </a:xfrm>
        </p:spPr>
        <p:txBody>
          <a:bodyPr>
            <a:normAutofit lnSpcReduction="10000"/>
          </a:bodyPr>
          <a:lstStyle/>
          <a:p>
            <a:pPr marL="285750" indent="-285750">
              <a:buFont typeface="Arial" panose="020B0604020202020204" pitchFamily="34" charset="0"/>
              <a:buChar char="•"/>
            </a:pPr>
            <a:r>
              <a:rPr lang="en-US"/>
              <a:t>Friday, April 22 through Sunday April 24, 2022 – Snowmass!! – Theme: Creating Inclusive Communities”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Friday June 10 through Sunday June 12, 2022 – Springs Hotel and Spa, Pagosa Springs, Colorado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August, 2022 Lake Dillon Social Event</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Friday September 16 through Sunday September 18, 2022 </a:t>
            </a:r>
          </a:p>
          <a:p>
            <a:endParaRPr lang="en-US"/>
          </a:p>
          <a:p>
            <a:pPr marL="742950" lvl="1" indent="-285750">
              <a:buFont typeface="Arial" panose="020B0604020202020204" pitchFamily="34" charset="0"/>
              <a:buChar char="•"/>
            </a:pPr>
            <a:r>
              <a:rPr lang="en-US" b="1"/>
              <a:t>Retreat will be open to the public and will be structured more as a CLE and implicit bias  training symposium with help from CBA-CLE</a:t>
            </a:r>
          </a:p>
          <a:p>
            <a:pPr marL="742950" lvl="1" indent="-285750">
              <a:buFont typeface="Arial" panose="020B0604020202020204" pitchFamily="34" charset="0"/>
              <a:buChar char="•"/>
            </a:pPr>
            <a:r>
              <a:rPr lang="en-US"/>
              <a:t>CODACC Class Year will present REDI CLEs</a:t>
            </a:r>
          </a:p>
          <a:p>
            <a:pPr lvl="1"/>
            <a:endParaRPr lang="en-US"/>
          </a:p>
          <a:p>
            <a:pPr marL="285750" indent="-285750">
              <a:buFont typeface="Arial" panose="020B0604020202020204" pitchFamily="34" charset="0"/>
              <a:buChar char="•"/>
            </a:pPr>
            <a:r>
              <a:rPr lang="en-US"/>
              <a:t>December, 2022 – Breckenridge, Colorado Winter Social </a:t>
            </a:r>
          </a:p>
          <a:p>
            <a:endParaRPr lang="en-US"/>
          </a:p>
        </p:txBody>
      </p:sp>
      <p:pic>
        <p:nvPicPr>
          <p:cNvPr id="11" name="Picture 10"/>
          <p:cNvPicPr>
            <a:picLocks noChangeAspect="1"/>
          </p:cNvPicPr>
          <p:nvPr/>
        </p:nvPicPr>
        <p:blipFill>
          <a:blip r:embed="rId2"/>
          <a:srcRect/>
          <a:stretch>
            <a:fillRect/>
          </a:stretch>
        </p:blipFill>
        <p:spPr>
          <a:xfrm>
            <a:off x="7917474" y="457200"/>
            <a:ext cx="3943939" cy="2886514"/>
          </a:xfrm>
          <a:prstGeom prst="rect">
            <a:avLst/>
          </a:prstGeom>
        </p:spPr>
      </p:pic>
      <p:pic>
        <p:nvPicPr>
          <p:cNvPr id="2050" name="Picture 2" descr="In middle of one of top states for economic growth, Colorado Springs is  booming | Colorado | thecentersquare.com"/>
          <p:cNvPicPr>
            <a:picLocks noChangeAspect="1" noChangeArrowheads="1"/>
          </p:cNvPicPr>
          <p:nvPr/>
        </p:nvPicPr>
        <p:blipFill>
          <a:blip r:embed="rId3"/>
          <a:srcRect/>
          <a:stretch>
            <a:fillRect/>
          </a:stretch>
        </p:blipFill>
        <p:spPr>
          <a:xfrm>
            <a:off x="7917474" y="3449782"/>
            <a:ext cx="3943939" cy="3335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225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42123"/>
            <a:ext cx="6873240" cy="626772"/>
          </a:xfrm>
        </p:spPr>
        <p:txBody>
          <a:bodyPr>
            <a:normAutofit fontScale="90000"/>
          </a:bodyPr>
          <a:lstStyle/>
          <a:p>
            <a:r>
              <a:rPr lang="en-US"/>
              <a:t>Class Year 1 (2022)</a:t>
            </a:r>
            <a:br>
              <a:rPr lang="en-US"/>
            </a:br>
            <a:r>
              <a:rPr lang="en-US"/>
              <a:t>Tentative Happy Hour Dates</a:t>
            </a:r>
          </a:p>
        </p:txBody>
      </p:sp>
      <p:sp>
        <p:nvSpPr>
          <p:cNvPr id="4" name="Text Placeholder 3"/>
          <p:cNvSpPr>
            <a:spLocks noGrp="1"/>
          </p:cNvSpPr>
          <p:nvPr>
            <p:ph type="body" sz="half" idx="2"/>
          </p:nvPr>
        </p:nvSpPr>
        <p:spPr>
          <a:xfrm>
            <a:off x="685800" y="2583287"/>
            <a:ext cx="5403273" cy="3952595"/>
          </a:xfrm>
        </p:spPr>
        <p:txBody>
          <a:bodyPr>
            <a:normAutofit/>
          </a:bodyPr>
          <a:lstStyle/>
          <a:p>
            <a:pPr marL="285750" indent="-285750">
              <a:buFont typeface="Arial" panose="020B0604020202020204" pitchFamily="34" charset="0"/>
              <a:buChar char="•"/>
            </a:pPr>
            <a:r>
              <a:rPr lang="en-US"/>
              <a:t>Thursday, February 24, 2022</a:t>
            </a:r>
          </a:p>
          <a:p>
            <a:pPr marL="285750" indent="-285750">
              <a:buFont typeface="Arial" panose="020B0604020202020204" pitchFamily="34" charset="0"/>
              <a:buChar char="•"/>
            </a:pPr>
            <a:endParaRPr lang="en-US"/>
          </a:p>
          <a:p>
            <a:pPr marL="742950" lvl="1" indent="-285750">
              <a:buFont typeface="Arial" panose="020B0604020202020204" pitchFamily="34" charset="0"/>
              <a:buChar char="•"/>
            </a:pPr>
            <a:r>
              <a:rPr lang="en-US"/>
              <a:t>Program Inauguration</a:t>
            </a:r>
          </a:p>
          <a:p>
            <a:pPr marL="742950" lvl="1" indent="-285750">
              <a:buFont typeface="Arial" panose="020B0604020202020204" pitchFamily="34" charset="0"/>
              <a:buChar char="•"/>
            </a:pPr>
            <a:r>
              <a:rPr lang="en-US" b="1"/>
              <a:t>Dignitaries from across the community will be invited</a:t>
            </a:r>
          </a:p>
          <a:p>
            <a:pPr marL="742950" lvl="1" indent="-285750">
              <a:buFont typeface="Arial" panose="020B0604020202020204" pitchFamily="34" charset="0"/>
              <a:buChar char="•"/>
            </a:pPr>
            <a:r>
              <a:rPr lang="en-US" b="1"/>
              <a:t>Sponsors will be featured beginning here and continuing throughout the year of the program</a:t>
            </a:r>
          </a:p>
          <a:p>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pic>
        <p:nvPicPr>
          <p:cNvPr id="7" name="Picture 6"/>
          <p:cNvPicPr>
            <a:picLocks noChangeAspect="1"/>
          </p:cNvPicPr>
          <p:nvPr/>
        </p:nvPicPr>
        <p:blipFill>
          <a:blip r:embed="rId2"/>
          <a:srcRect/>
          <a:stretch>
            <a:fillRect/>
          </a:stretch>
        </p:blipFill>
        <p:spPr>
          <a:xfrm>
            <a:off x="6194739" y="2500976"/>
            <a:ext cx="5489619" cy="4117215"/>
          </a:xfrm>
          <a:prstGeom prst="rect">
            <a:avLst/>
          </a:prstGeom>
        </p:spPr>
      </p:pic>
    </p:spTree>
    <p:extLst>
      <p:ext uri="{BB962C8B-B14F-4D97-AF65-F5344CB8AC3E}">
        <p14:creationId xmlns:p14="http://schemas.microsoft.com/office/powerpoint/2010/main" val="4129245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92153"/>
            <a:ext cx="4320895" cy="1600200"/>
          </a:xfrm>
        </p:spPr>
        <p:txBody>
          <a:bodyPr/>
          <a:lstStyle/>
          <a:p>
            <a:r>
              <a:rPr lang="en-US"/>
              <a:t>Class Year 2 (2023)</a:t>
            </a:r>
            <a:br>
              <a:rPr lang="en-US"/>
            </a:br>
            <a:r>
              <a:rPr lang="en-US"/>
              <a:t>Tentative Schedule</a:t>
            </a:r>
          </a:p>
        </p:txBody>
      </p:sp>
      <p:sp>
        <p:nvSpPr>
          <p:cNvPr id="4" name="Text Placeholder 3"/>
          <p:cNvSpPr>
            <a:spLocks noGrp="1"/>
          </p:cNvSpPr>
          <p:nvPr>
            <p:ph type="body" sz="half" idx="2"/>
          </p:nvPr>
        </p:nvSpPr>
        <p:spPr>
          <a:xfrm>
            <a:off x="685800" y="2500744"/>
            <a:ext cx="6873240" cy="4139047"/>
          </a:xfrm>
        </p:spPr>
        <p:txBody>
          <a:bodyPr>
            <a:normAutofit fontScale="32500" lnSpcReduction="20000"/>
          </a:bodyPr>
          <a:lstStyle/>
          <a:p>
            <a:pPr marL="285750" indent="-285750">
              <a:spcBef>
                <a:spcPts val="1400"/>
              </a:spcBef>
              <a:buFont typeface="Arial" panose="020B0604020202020204" pitchFamily="34" charset="0"/>
              <a:buChar char="•"/>
            </a:pPr>
            <a:r>
              <a:rPr lang="en-US" sz="4800"/>
              <a:t>Thursday, February 23, 2023 (Kickoff Happy Hour Open to the Public)</a:t>
            </a:r>
          </a:p>
          <a:p>
            <a:pPr marL="285750" indent="-285750">
              <a:spcBef>
                <a:spcPts val="1400"/>
              </a:spcBef>
              <a:buFont typeface="Arial" panose="020B0604020202020204" pitchFamily="34" charset="0"/>
              <a:buChar char="•"/>
            </a:pPr>
            <a:r>
              <a:rPr lang="en-US" sz="4800"/>
              <a:t>Friday, March 22 through Sunday March 24, 2023 (1</a:t>
            </a:r>
            <a:r>
              <a:rPr lang="en-US" sz="4800" baseline="30000"/>
              <a:t>st</a:t>
            </a:r>
            <a:r>
              <a:rPr lang="en-US" sz="4800"/>
              <a:t> Full Retreat)</a:t>
            </a:r>
          </a:p>
          <a:p>
            <a:pPr marL="285750" indent="-285750">
              <a:spcBef>
                <a:spcPts val="1400"/>
              </a:spcBef>
              <a:buFont typeface="Arial" panose="020B0604020202020204" pitchFamily="34" charset="0"/>
              <a:buChar char="•"/>
            </a:pPr>
            <a:r>
              <a:rPr lang="en-US" sz="4800"/>
              <a:t>Thursday, April 20, 2023 (2</a:t>
            </a:r>
            <a:r>
              <a:rPr lang="en-US" sz="4800" baseline="30000"/>
              <a:t>nd</a:t>
            </a:r>
            <a:r>
              <a:rPr lang="en-US" sz="4800"/>
              <a:t> Happy Hour Open to the Public)</a:t>
            </a:r>
          </a:p>
          <a:p>
            <a:pPr marL="285750" indent="-285750">
              <a:spcBef>
                <a:spcPts val="1400"/>
              </a:spcBef>
              <a:buFont typeface="Arial" panose="020B0604020202020204" pitchFamily="34" charset="0"/>
              <a:buChar char="•"/>
            </a:pPr>
            <a:r>
              <a:rPr lang="en-US" sz="4800"/>
              <a:t>Friday June 9 through Sunday June 11, 2023 (2</a:t>
            </a:r>
            <a:r>
              <a:rPr lang="en-US" sz="4800" baseline="30000"/>
              <a:t>nd</a:t>
            </a:r>
            <a:r>
              <a:rPr lang="en-US" sz="4800"/>
              <a:t> Full Retreat)</a:t>
            </a:r>
          </a:p>
          <a:p>
            <a:pPr marL="285750" indent="-285750">
              <a:spcBef>
                <a:spcPts val="1400"/>
              </a:spcBef>
              <a:buFont typeface="Arial" panose="020B0604020202020204" pitchFamily="34" charset="0"/>
              <a:buChar char="•"/>
            </a:pPr>
            <a:r>
              <a:rPr lang="en-US" sz="4800"/>
              <a:t>Thursday, June 29, 2023 (3</a:t>
            </a:r>
            <a:r>
              <a:rPr lang="en-US" sz="4800" baseline="30000"/>
              <a:t>rd</a:t>
            </a:r>
            <a:r>
              <a:rPr lang="en-US" sz="4800"/>
              <a:t> Happy Hour Open to the Public)</a:t>
            </a:r>
          </a:p>
          <a:p>
            <a:pPr marL="285750" indent="-285750">
              <a:spcBef>
                <a:spcPts val="1400"/>
              </a:spcBef>
              <a:buFont typeface="Arial" panose="020B0604020202020204" pitchFamily="34" charset="0"/>
              <a:buChar char="•"/>
            </a:pPr>
            <a:r>
              <a:rPr lang="en-US" sz="4800"/>
              <a:t>Saturday, July 22, 2023 (1</a:t>
            </a:r>
            <a:r>
              <a:rPr lang="en-US" sz="4800" baseline="30000"/>
              <a:t>st</a:t>
            </a:r>
            <a:r>
              <a:rPr lang="en-US" sz="4800"/>
              <a:t> Day-Long Retreat – to Correspond with CBA-CLE Symposium – Open to the Public)</a:t>
            </a:r>
          </a:p>
          <a:p>
            <a:pPr marL="285750" indent="-285750">
              <a:spcBef>
                <a:spcPts val="1400"/>
              </a:spcBef>
              <a:buFont typeface="Arial" panose="020B0604020202020204" pitchFamily="34" charset="0"/>
              <a:buChar char="•"/>
            </a:pPr>
            <a:r>
              <a:rPr lang="en-US" sz="4800"/>
              <a:t>Thursday, August 24, 2023 (4</a:t>
            </a:r>
            <a:r>
              <a:rPr lang="en-US" sz="4800" baseline="30000"/>
              <a:t>th</a:t>
            </a:r>
            <a:r>
              <a:rPr lang="en-US" sz="4800"/>
              <a:t> Happy Hour Open to the Public)</a:t>
            </a:r>
          </a:p>
          <a:p>
            <a:pPr marL="285750" indent="-285750">
              <a:spcBef>
                <a:spcPts val="1400"/>
              </a:spcBef>
              <a:buFont typeface="Arial" panose="020B0604020202020204" pitchFamily="34" charset="0"/>
              <a:buChar char="•"/>
            </a:pPr>
            <a:r>
              <a:rPr lang="en-US" sz="4800"/>
              <a:t>Friday September 15 through Sunday September 17, 2023 (3</a:t>
            </a:r>
            <a:r>
              <a:rPr lang="en-US" sz="4800" baseline="30000"/>
              <a:t>rd</a:t>
            </a:r>
            <a:r>
              <a:rPr lang="en-US" sz="4800"/>
              <a:t> Full Retreat Open to the Public)</a:t>
            </a:r>
          </a:p>
          <a:p>
            <a:pPr marL="285750" indent="-285750">
              <a:spcBef>
                <a:spcPts val="1400"/>
              </a:spcBef>
              <a:buFont typeface="Arial" panose="020B0604020202020204" pitchFamily="34" charset="0"/>
              <a:buChar char="•"/>
            </a:pPr>
            <a:r>
              <a:rPr lang="en-US" sz="4800"/>
              <a:t>Thursday, October 26, 2023 (5</a:t>
            </a:r>
            <a:r>
              <a:rPr lang="en-US" sz="4800" baseline="30000"/>
              <a:t>th</a:t>
            </a:r>
            <a:r>
              <a:rPr lang="en-US" sz="4800"/>
              <a:t> Happy Hour Open to the Public)</a:t>
            </a:r>
          </a:p>
          <a:p>
            <a:pPr marL="285750" indent="-285750">
              <a:spcBef>
                <a:spcPts val="1400"/>
              </a:spcBef>
              <a:buFont typeface="Arial" panose="020B0604020202020204" pitchFamily="34" charset="0"/>
              <a:buChar char="•"/>
            </a:pPr>
            <a:r>
              <a:rPr lang="en-US" sz="4800"/>
              <a:t>Saturday, December 10, 2022 (Conclude Program 2</a:t>
            </a:r>
            <a:r>
              <a:rPr lang="en-US" sz="4800" baseline="30000"/>
              <a:t>nd</a:t>
            </a:r>
            <a:r>
              <a:rPr lang="en-US" sz="4800"/>
              <a:t> Day-Long Retreat)</a:t>
            </a:r>
          </a:p>
          <a:p>
            <a:endParaRPr lang="en-US"/>
          </a:p>
        </p:txBody>
      </p:sp>
      <p:pic>
        <p:nvPicPr>
          <p:cNvPr id="1030" name="Picture 6" descr="Top 10 Winter Secrets of Steamboat Locals - Charlie Dresen"/>
          <p:cNvPicPr>
            <a:picLocks noChangeAspect="1" noChangeArrowheads="1"/>
          </p:cNvPicPr>
          <p:nvPr/>
        </p:nvPicPr>
        <p:blipFill>
          <a:blip r:embed="rId2"/>
          <a:srcRect/>
          <a:stretch>
            <a:fillRect/>
          </a:stretch>
        </p:blipFill>
        <p:spPr>
          <a:xfrm>
            <a:off x="7799829" y="2873589"/>
            <a:ext cx="4260272" cy="25561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heeler Trigg O'Donnell LLP | LinkedIn"/>
          <p:cNvPicPr>
            <a:picLocks noChangeAspect="1" noChangeArrowheads="1"/>
          </p:cNvPicPr>
          <p:nvPr/>
        </p:nvPicPr>
        <p:blipFill>
          <a:blip r:embed="rId3"/>
          <a:srcRect/>
          <a:stretch>
            <a:fillRect/>
          </a:stretch>
        </p:blipFill>
        <p:spPr>
          <a:xfrm>
            <a:off x="9232042" y="5429752"/>
            <a:ext cx="1395846" cy="139584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avis Graham &amp; Stubbs - Wikipedia"/>
          <p:cNvPicPr>
            <a:picLocks noChangeAspect="1" noChangeArrowheads="1"/>
          </p:cNvPicPr>
          <p:nvPr/>
        </p:nvPicPr>
        <p:blipFill>
          <a:blip r:embed="rId4"/>
          <a:srcRect/>
          <a:stretch>
            <a:fillRect/>
          </a:stretch>
        </p:blipFill>
        <p:spPr>
          <a:xfrm>
            <a:off x="10574482" y="5429752"/>
            <a:ext cx="1441670" cy="144167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erman &amp; Howard Reviews | Glassdoor"/>
          <p:cNvPicPr>
            <a:picLocks noChangeAspect="1" noChangeArrowheads="1"/>
          </p:cNvPicPr>
          <p:nvPr/>
        </p:nvPicPr>
        <p:blipFill>
          <a:blip r:embed="rId5"/>
          <a:srcRect/>
          <a:stretch>
            <a:fillRect/>
          </a:stretch>
        </p:blipFill>
        <p:spPr>
          <a:xfrm>
            <a:off x="7961628" y="5429752"/>
            <a:ext cx="1261129" cy="139584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New Belgium, The Bruery to Expand East Coast Presence | Brewbound"/>
          <p:cNvPicPr>
            <a:picLocks noChangeAspect="1" noChangeArrowheads="1"/>
          </p:cNvPicPr>
          <p:nvPr/>
        </p:nvPicPr>
        <p:blipFill>
          <a:blip r:embed="rId6"/>
          <a:srcRect/>
          <a:stretch>
            <a:fillRect/>
          </a:stretch>
        </p:blipFill>
        <p:spPr>
          <a:xfrm>
            <a:off x="7799829" y="517519"/>
            <a:ext cx="4260272" cy="2310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425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546860"/>
            <a:ext cx="5021580" cy="853440"/>
          </a:xfrm>
        </p:spPr>
        <p:txBody>
          <a:bodyPr>
            <a:normAutofit fontScale="90000"/>
          </a:bodyPr>
          <a:lstStyle/>
          <a:p>
            <a:r>
              <a:rPr lang="en-US"/>
              <a:t>Sample Retreat Schedule</a:t>
            </a:r>
          </a:p>
        </p:txBody>
      </p:sp>
      <p:sp>
        <p:nvSpPr>
          <p:cNvPr id="4" name="Text Placeholder 3"/>
          <p:cNvSpPr>
            <a:spLocks noGrp="1"/>
          </p:cNvSpPr>
          <p:nvPr>
            <p:ph type="body" sz="half" idx="2"/>
          </p:nvPr>
        </p:nvSpPr>
        <p:spPr>
          <a:xfrm>
            <a:off x="502920" y="2506981"/>
            <a:ext cx="4686300" cy="4118609"/>
          </a:xfrm>
        </p:spPr>
        <p:txBody>
          <a:bodyPr>
            <a:normAutofit fontScale="92500" lnSpcReduction="10000"/>
          </a:bodyPr>
          <a:lstStyle/>
          <a:p>
            <a:r>
              <a:rPr lang="en-US"/>
              <a:t>April 22-24, 2022</a:t>
            </a:r>
          </a:p>
          <a:p>
            <a:r>
              <a:rPr lang="en-US"/>
              <a:t>Venue: Westin Snowmass, Colorado</a:t>
            </a:r>
          </a:p>
          <a:p>
            <a:r>
              <a:rPr lang="en-US"/>
              <a:t>Creating Inclusive Communities</a:t>
            </a:r>
          </a:p>
          <a:p>
            <a:endParaRPr lang="en-US"/>
          </a:p>
          <a:p>
            <a:r>
              <a:rPr lang="en-US"/>
              <a:t>Friday, April 22</a:t>
            </a:r>
          </a:p>
          <a:p>
            <a:pPr marL="285750" indent="-285750">
              <a:buFont typeface="Arial" panose="020B0604020202020204" pitchFamily="34" charset="0"/>
              <a:buChar char="•"/>
            </a:pPr>
            <a:r>
              <a:rPr lang="en-US"/>
              <a:t>3:00-4:00pm: Arrival and Check-in (Room Costs Covered by Participants / Scholarships)</a:t>
            </a:r>
          </a:p>
          <a:p>
            <a:pPr marL="285750" indent="-285750">
              <a:buFont typeface="Arial" panose="020B0604020202020204" pitchFamily="34" charset="0"/>
              <a:buChar char="•"/>
            </a:pPr>
            <a:r>
              <a:rPr lang="en-US"/>
              <a:t>4:00-5:00pm: Meet in Conference Room; Introduction to 1</a:t>
            </a:r>
            <a:r>
              <a:rPr lang="en-US" baseline="30000"/>
              <a:t>st</a:t>
            </a:r>
            <a:r>
              <a:rPr lang="en-US"/>
              <a:t> Retreat; Discuss Goals of Retreat; Review Weekend Schedule</a:t>
            </a:r>
          </a:p>
          <a:p>
            <a:pPr marL="285750" indent="-285750">
              <a:buFont typeface="Arial" panose="020B0604020202020204" pitchFamily="34" charset="0"/>
              <a:buChar char="•"/>
            </a:pPr>
            <a:r>
              <a:rPr lang="en-US"/>
              <a:t>5:00-6:00pm: REDI CLE; 1 DEI/General Credit</a:t>
            </a:r>
          </a:p>
          <a:p>
            <a:pPr marL="285750" indent="-285750">
              <a:buFont typeface="Arial" panose="020B0604020202020204" pitchFamily="34" charset="0"/>
              <a:buChar char="•"/>
            </a:pPr>
            <a:r>
              <a:rPr lang="en-US"/>
              <a:t>6:00-6:30om: Downtime</a:t>
            </a:r>
          </a:p>
          <a:p>
            <a:pPr marL="285750" indent="-285750">
              <a:buFont typeface="Arial" panose="020B0604020202020204" pitchFamily="34" charset="0"/>
              <a:buChar char="•"/>
            </a:pPr>
            <a:r>
              <a:rPr lang="en-US"/>
              <a:t>6:30pm-8:30pm: Dinner (Covered by CBA)</a:t>
            </a:r>
          </a:p>
          <a:p>
            <a:pPr marL="285750" indent="-285750">
              <a:buFont typeface="Arial" panose="020B0604020202020204" pitchFamily="34" charset="0"/>
              <a:buChar char="•"/>
            </a:pPr>
            <a:r>
              <a:rPr lang="en-US"/>
              <a:t>8:30pm-EOD: Free Networking / Social Time</a:t>
            </a:r>
          </a:p>
          <a:p>
            <a:endParaRPr lang="en-US"/>
          </a:p>
          <a:p>
            <a:endParaRPr lang="en-US"/>
          </a:p>
        </p:txBody>
      </p:sp>
      <p:pic>
        <p:nvPicPr>
          <p:cNvPr id="5" name="Picture 4"/>
          <p:cNvPicPr>
            <a:picLocks noChangeAspect="1"/>
          </p:cNvPicPr>
          <p:nvPr/>
        </p:nvPicPr>
        <p:blipFill>
          <a:blip r:embed="rId2"/>
          <a:srcRect/>
          <a:stretch>
            <a:fillRect/>
          </a:stretch>
        </p:blipFill>
        <p:spPr>
          <a:xfrm>
            <a:off x="5722620" y="1859280"/>
            <a:ext cx="6263640" cy="4697730"/>
          </a:xfrm>
          <a:prstGeom prst="rect">
            <a:avLst/>
          </a:prstGeom>
        </p:spPr>
      </p:pic>
    </p:spTree>
    <p:extLst>
      <p:ext uri="{BB962C8B-B14F-4D97-AF65-F5344CB8AC3E}">
        <p14:creationId xmlns:p14="http://schemas.microsoft.com/office/powerpoint/2010/main" val="393207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546860"/>
            <a:ext cx="5021580" cy="853440"/>
          </a:xfrm>
        </p:spPr>
        <p:txBody>
          <a:bodyPr>
            <a:normAutofit fontScale="90000"/>
          </a:bodyPr>
          <a:lstStyle/>
          <a:p>
            <a:r>
              <a:rPr lang="en-US"/>
              <a:t>Sample Retreat Schedule</a:t>
            </a:r>
            <a:br>
              <a:rPr lang="en-US"/>
            </a:br>
            <a:r>
              <a:rPr lang="en-US"/>
              <a:t>(Cont.)</a:t>
            </a:r>
          </a:p>
        </p:txBody>
      </p:sp>
      <p:sp>
        <p:nvSpPr>
          <p:cNvPr id="4" name="Text Placeholder 3"/>
          <p:cNvSpPr>
            <a:spLocks noGrp="1"/>
          </p:cNvSpPr>
          <p:nvPr>
            <p:ph type="body" sz="half" idx="2"/>
          </p:nvPr>
        </p:nvSpPr>
        <p:spPr>
          <a:xfrm>
            <a:off x="502920" y="2506981"/>
            <a:ext cx="5372100" cy="4183379"/>
          </a:xfrm>
        </p:spPr>
        <p:txBody>
          <a:bodyPr>
            <a:normAutofit fontScale="85000" lnSpcReduction="20000"/>
          </a:bodyPr>
          <a:lstStyle/>
          <a:p>
            <a:r>
              <a:rPr lang="en-US" sz="1700"/>
              <a:t>Saturday, April 23</a:t>
            </a:r>
          </a:p>
          <a:p>
            <a:pPr marL="285750" indent="-285750">
              <a:buFont typeface="Arial" panose="020B0604020202020204" pitchFamily="34" charset="0"/>
              <a:buChar char="•"/>
            </a:pPr>
            <a:r>
              <a:rPr lang="en-US" sz="1700"/>
              <a:t>8:00-9:00am: Breakfast (Covered by CBA)</a:t>
            </a:r>
          </a:p>
          <a:p>
            <a:pPr marL="285750" indent="-285750">
              <a:buFont typeface="Arial" panose="020B0604020202020204" pitchFamily="34" charset="0"/>
              <a:buChar char="•"/>
            </a:pPr>
            <a:r>
              <a:rPr lang="en-US" sz="1700"/>
              <a:t>9:00am-12:00pm: Social Networking Activity; skiing, snowshoeing, hiking (Some portion of the activity might by covered by CBA)</a:t>
            </a:r>
          </a:p>
          <a:p>
            <a:pPr marL="285750" indent="-285750">
              <a:buFont typeface="Arial" panose="020B0604020202020204" pitchFamily="34" charset="0"/>
              <a:buChar char="•"/>
            </a:pPr>
            <a:r>
              <a:rPr lang="en-US" sz="1700"/>
              <a:t>12:00pm-12:30pm: Downtime / Return to meeting facility</a:t>
            </a:r>
          </a:p>
          <a:p>
            <a:pPr marL="285750" indent="-285750">
              <a:buFont typeface="Arial" panose="020B0604020202020204" pitchFamily="34" charset="0"/>
              <a:buChar char="•"/>
            </a:pPr>
            <a:r>
              <a:rPr lang="en-US" sz="1700"/>
              <a:t>12:30pm-1:30pm: Lunch (Covered by CBA)</a:t>
            </a:r>
          </a:p>
          <a:p>
            <a:pPr marL="285750" indent="-285750">
              <a:buFont typeface="Arial" panose="020B0604020202020204" pitchFamily="34" charset="0"/>
              <a:buChar char="•"/>
            </a:pPr>
            <a:r>
              <a:rPr lang="en-US" sz="1700"/>
              <a:t>1:30-1:45pm: Break</a:t>
            </a:r>
          </a:p>
          <a:p>
            <a:pPr marL="285750" indent="-285750">
              <a:buFont typeface="Arial" panose="020B0604020202020204" pitchFamily="34" charset="0"/>
              <a:buChar char="•"/>
            </a:pPr>
            <a:r>
              <a:rPr lang="en-US" sz="1700"/>
              <a:t>1:45-3:15pm: Leadership and Business/Professional Development Training Presentation in Conference Room</a:t>
            </a:r>
          </a:p>
          <a:p>
            <a:pPr marL="285750" indent="-285750">
              <a:buFont typeface="Arial" panose="020B0604020202020204" pitchFamily="34" charset="0"/>
              <a:buChar char="•"/>
            </a:pPr>
            <a:r>
              <a:rPr lang="en-US" sz="1700"/>
              <a:t>3:15pm-3:30pm: Break</a:t>
            </a:r>
          </a:p>
          <a:p>
            <a:pPr marL="285750" indent="-285750">
              <a:buFont typeface="Arial" panose="020B0604020202020204" pitchFamily="34" charset="0"/>
              <a:buChar char="•"/>
            </a:pPr>
            <a:r>
              <a:rPr lang="en-US" sz="1700"/>
              <a:t>3:30pm-5:00pm: Mentoring Session OR Trust Building Exercise in Conference Room</a:t>
            </a:r>
          </a:p>
          <a:p>
            <a:pPr marL="285750" indent="-285750">
              <a:buFont typeface="Arial" panose="020B0604020202020204" pitchFamily="34" charset="0"/>
              <a:buChar char="•"/>
            </a:pPr>
            <a:r>
              <a:rPr lang="en-US" sz="1700"/>
              <a:t>5:00-6:00pm: Downtime / Prep for Dinner</a:t>
            </a:r>
          </a:p>
          <a:p>
            <a:pPr marL="285750" indent="-285750">
              <a:buFont typeface="Arial" panose="020B0604020202020204" pitchFamily="34" charset="0"/>
              <a:buChar char="•"/>
            </a:pPr>
            <a:r>
              <a:rPr lang="en-US" sz="1700"/>
              <a:t>6:00-8:00pm: Dinner in Town (Covered by Participants)</a:t>
            </a:r>
          </a:p>
          <a:p>
            <a:pPr marL="285750" indent="-285750">
              <a:buFont typeface="Arial" panose="020B0604020202020204" pitchFamily="34" charset="0"/>
              <a:buChar char="•"/>
            </a:pPr>
            <a:r>
              <a:rPr lang="en-US" sz="1700"/>
              <a:t>8:00pm-EOD: Free Networking / Social Time</a:t>
            </a:r>
          </a:p>
          <a:p>
            <a:endParaRPr lang="en-US"/>
          </a:p>
        </p:txBody>
      </p:sp>
      <p:pic>
        <p:nvPicPr>
          <p:cNvPr id="3" name="Picture 2"/>
          <p:cNvPicPr>
            <a:picLocks noChangeAspect="1"/>
          </p:cNvPicPr>
          <p:nvPr/>
        </p:nvPicPr>
        <p:blipFill>
          <a:blip r:embed="rId2"/>
          <a:srcRect/>
          <a:stretch>
            <a:fillRect/>
          </a:stretch>
        </p:blipFill>
        <p:spPr>
          <a:xfrm>
            <a:off x="6560820" y="1577340"/>
            <a:ext cx="5113020" cy="5113020"/>
          </a:xfrm>
          <a:prstGeom prst="rect">
            <a:avLst/>
          </a:prstGeom>
        </p:spPr>
      </p:pic>
    </p:spTree>
    <p:extLst>
      <p:ext uri="{BB962C8B-B14F-4D97-AF65-F5344CB8AC3E}">
        <p14:creationId xmlns:p14="http://schemas.microsoft.com/office/powerpoint/2010/main" val="2596182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546860"/>
            <a:ext cx="5021580" cy="853440"/>
          </a:xfrm>
        </p:spPr>
        <p:txBody>
          <a:bodyPr>
            <a:normAutofit fontScale="90000"/>
          </a:bodyPr>
          <a:lstStyle/>
          <a:p>
            <a:r>
              <a:rPr lang="en-US"/>
              <a:t>Sample Retreat Schedule</a:t>
            </a:r>
            <a:br>
              <a:rPr lang="en-US"/>
            </a:br>
            <a:r>
              <a:rPr lang="en-US"/>
              <a:t>(CONT.)</a:t>
            </a:r>
          </a:p>
        </p:txBody>
      </p:sp>
      <p:sp>
        <p:nvSpPr>
          <p:cNvPr id="4" name="Text Placeholder 3"/>
          <p:cNvSpPr>
            <a:spLocks noGrp="1"/>
          </p:cNvSpPr>
          <p:nvPr>
            <p:ph type="body" sz="half" idx="2"/>
          </p:nvPr>
        </p:nvSpPr>
        <p:spPr>
          <a:xfrm>
            <a:off x="502920" y="2506981"/>
            <a:ext cx="4686300" cy="4118609"/>
          </a:xfrm>
        </p:spPr>
        <p:txBody>
          <a:bodyPr>
            <a:normAutofit/>
          </a:bodyPr>
          <a:lstStyle/>
          <a:p>
            <a:r>
              <a:rPr lang="en-US"/>
              <a:t>Sunday, April 24</a:t>
            </a:r>
          </a:p>
          <a:p>
            <a:pPr marL="285750" indent="-285750">
              <a:buFont typeface="Arial" panose="020B0604020202020204" pitchFamily="34" charset="0"/>
              <a:buChar char="•"/>
            </a:pPr>
            <a:r>
              <a:rPr lang="en-US"/>
              <a:t>7:00-8:00am: Breakfast (Covered by CBA)</a:t>
            </a:r>
          </a:p>
          <a:p>
            <a:pPr marL="285750" indent="-285750">
              <a:buFont typeface="Arial" panose="020B0604020202020204" pitchFamily="34" charset="0"/>
              <a:buChar char="•"/>
            </a:pPr>
            <a:r>
              <a:rPr lang="en-US"/>
              <a:t>8:00-8:45am: Check-Out</a:t>
            </a:r>
          </a:p>
          <a:p>
            <a:pPr marL="285750" indent="-285750">
              <a:buFont typeface="Arial" panose="020B0604020202020204" pitchFamily="34" charset="0"/>
              <a:buChar char="•"/>
            </a:pPr>
            <a:r>
              <a:rPr lang="en-US"/>
              <a:t>8:45-9:00am: Drive to Public Service Project</a:t>
            </a:r>
          </a:p>
          <a:p>
            <a:pPr marL="285750" indent="-285750">
              <a:buFont typeface="Arial" panose="020B0604020202020204" pitchFamily="34" charset="0"/>
              <a:buChar char="•"/>
            </a:pPr>
            <a:r>
              <a:rPr lang="en-US"/>
              <a:t>9:00am-11:00am: Public Service Project</a:t>
            </a:r>
          </a:p>
          <a:p>
            <a:pPr marL="285750" indent="-285750">
              <a:buFont typeface="Arial" panose="020B0604020202020204" pitchFamily="34" charset="0"/>
              <a:buChar char="•"/>
            </a:pPr>
            <a:r>
              <a:rPr lang="en-US"/>
              <a:t>11:00pm-11:15am: Drive to Lunch in Town (Covered by CBA)</a:t>
            </a:r>
          </a:p>
          <a:p>
            <a:pPr marL="285750" indent="-285750">
              <a:buFont typeface="Arial" panose="020B0604020202020204" pitchFamily="34" charset="0"/>
              <a:buChar char="•"/>
            </a:pPr>
            <a:r>
              <a:rPr lang="en-US"/>
              <a:t>11:15am-12:30pm: Lunch in Town / Announcements for Next Event / Goodbyes</a:t>
            </a:r>
          </a:p>
          <a:p>
            <a:pPr marL="285750" indent="-285750">
              <a:buFont typeface="Arial" panose="020B0604020202020204" pitchFamily="34" charset="0"/>
              <a:buChar char="•"/>
            </a:pPr>
            <a:r>
              <a:rPr lang="en-US"/>
              <a:t>12:30pm: End of Retreat</a:t>
            </a:r>
          </a:p>
          <a:p>
            <a:endParaRPr lang="en-US"/>
          </a:p>
        </p:txBody>
      </p:sp>
      <p:pic>
        <p:nvPicPr>
          <p:cNvPr id="3" name="Picture 2"/>
          <p:cNvPicPr>
            <a:picLocks noChangeAspect="1"/>
          </p:cNvPicPr>
          <p:nvPr/>
        </p:nvPicPr>
        <p:blipFill>
          <a:blip r:embed="rId2"/>
          <a:srcRect/>
          <a:stretch>
            <a:fillRect/>
          </a:stretch>
        </p:blipFill>
        <p:spPr>
          <a:xfrm>
            <a:off x="5613400" y="1348740"/>
            <a:ext cx="6380480" cy="4983480"/>
          </a:xfrm>
          <a:prstGeom prst="rect">
            <a:avLst/>
          </a:prstGeom>
        </p:spPr>
      </p:pic>
    </p:spTree>
    <p:extLst>
      <p:ext uri="{BB962C8B-B14F-4D97-AF65-F5344CB8AC3E}">
        <p14:creationId xmlns:p14="http://schemas.microsoft.com/office/powerpoint/2010/main" val="3477029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546860"/>
            <a:ext cx="5021580" cy="853440"/>
          </a:xfrm>
        </p:spPr>
        <p:txBody>
          <a:bodyPr>
            <a:normAutofit fontScale="90000"/>
          </a:bodyPr>
          <a:lstStyle/>
          <a:p>
            <a:r>
              <a:rPr lang="en-US"/>
              <a:t>Sample Happy HOUR PROGRAM</a:t>
            </a:r>
          </a:p>
        </p:txBody>
      </p:sp>
      <p:sp>
        <p:nvSpPr>
          <p:cNvPr id="4" name="Text Placeholder 3"/>
          <p:cNvSpPr>
            <a:spLocks noGrp="1"/>
          </p:cNvSpPr>
          <p:nvPr>
            <p:ph type="body" sz="half" idx="2"/>
          </p:nvPr>
        </p:nvSpPr>
        <p:spPr>
          <a:xfrm>
            <a:off x="502920" y="2506981"/>
            <a:ext cx="6263640" cy="3611879"/>
          </a:xfrm>
        </p:spPr>
        <p:txBody>
          <a:bodyPr>
            <a:normAutofit lnSpcReduction="10000"/>
          </a:bodyPr>
          <a:lstStyle/>
          <a:p>
            <a:r>
              <a:rPr lang="en-US"/>
              <a:t>Thursday, February 24, 2022</a:t>
            </a:r>
          </a:p>
          <a:p>
            <a:r>
              <a:rPr lang="en-US"/>
              <a:t>Potential Venue: Colorado History Museum; hosted by Lewis Brisbois, Denver and via Zoom for Greater Colorado Class Members and Guests</a:t>
            </a:r>
          </a:p>
          <a:p>
            <a:endParaRPr lang="en-US"/>
          </a:p>
          <a:p>
            <a:pPr marL="285750" indent="-285750">
              <a:buFont typeface="Arial" panose="020B0604020202020204" pitchFamily="34" charset="0"/>
              <a:buChar char="•"/>
            </a:pPr>
            <a:r>
              <a:rPr lang="en-US"/>
              <a:t>5:00-5:15pm: 1</a:t>
            </a:r>
            <a:r>
              <a:rPr lang="en-US" baseline="30000"/>
              <a:t>st</a:t>
            </a:r>
            <a:r>
              <a:rPr lang="en-US"/>
              <a:t> Annual CODACC Class Kickoff; Remarks by Various People</a:t>
            </a:r>
          </a:p>
          <a:p>
            <a:pPr marL="742950" lvl="1" indent="-285750">
              <a:buFont typeface="Arial" panose="020B0604020202020204" pitchFamily="34" charset="0"/>
              <a:buChar char="•"/>
            </a:pPr>
            <a:r>
              <a:rPr lang="en-US"/>
              <a:t>Invitees to include program participants, CBA dignitaries, Program mentors, Founders’ Circle members, Lewis Brisbois attorneys</a:t>
            </a:r>
          </a:p>
          <a:p>
            <a:pPr marL="285750" indent="-285750">
              <a:buFont typeface="Arial" panose="020B0604020202020204" pitchFamily="34" charset="0"/>
              <a:buChar char="•"/>
            </a:pPr>
            <a:r>
              <a:rPr lang="en-US"/>
              <a:t>5:15pm-6:15pm: Experiential Event related to the LGBTQ+ History in Colorado Forthcoming Exhibit </a:t>
            </a:r>
          </a:p>
          <a:p>
            <a:pPr marL="285750" indent="-285750">
              <a:buFont typeface="Arial" panose="020B0604020202020204" pitchFamily="34" charset="0"/>
              <a:buChar char="•"/>
            </a:pPr>
            <a:r>
              <a:rPr lang="en-US"/>
              <a:t>6:15-7:00pm: Networking </a:t>
            </a:r>
          </a:p>
          <a:p>
            <a:pPr marL="742950" lvl="1" indent="-285750">
              <a:buFont typeface="Arial" panose="020B0604020202020204" pitchFamily="34" charset="0"/>
              <a:buChar char="•"/>
            </a:pPr>
            <a:r>
              <a:rPr lang="en-US"/>
              <a:t>A digital option will also be provided</a:t>
            </a:r>
          </a:p>
          <a:p>
            <a:endParaRPr lang="en-US"/>
          </a:p>
          <a:p>
            <a:endParaRPr lang="en-US"/>
          </a:p>
        </p:txBody>
      </p:sp>
      <p:pic>
        <p:nvPicPr>
          <p:cNvPr id="6" name="Picture 5"/>
          <p:cNvPicPr>
            <a:picLocks noChangeAspect="1"/>
          </p:cNvPicPr>
          <p:nvPr/>
        </p:nvPicPr>
        <p:blipFill>
          <a:blip r:embed="rId2"/>
          <a:srcRect/>
          <a:stretch>
            <a:fillRect/>
          </a:stretch>
        </p:blipFill>
        <p:spPr>
          <a:xfrm>
            <a:off x="6766560" y="1200881"/>
            <a:ext cx="4844415" cy="5166581"/>
          </a:xfrm>
          <a:prstGeom prst="rect">
            <a:avLst/>
          </a:prstGeom>
        </p:spPr>
      </p:pic>
    </p:spTree>
    <p:extLst>
      <p:ext uri="{BB962C8B-B14F-4D97-AF65-F5344CB8AC3E}">
        <p14:creationId xmlns:p14="http://schemas.microsoft.com/office/powerpoint/2010/main" val="2105910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901532"/>
            <a:ext cx="10248900" cy="1293028"/>
          </a:xfrm>
        </p:spPr>
        <p:txBody>
          <a:bodyPr/>
          <a:lstStyle/>
          <a:p>
            <a:r>
              <a:rPr lang="en-US"/>
              <a:t>PLANNING COMMITTEE TACTICS</a:t>
            </a:r>
          </a:p>
        </p:txBody>
      </p:sp>
      <p:sp>
        <p:nvSpPr>
          <p:cNvPr id="3" name="Content Placeholder 2"/>
          <p:cNvSpPr>
            <a:spLocks noGrp="1"/>
          </p:cNvSpPr>
          <p:nvPr>
            <p:ph idx="1"/>
          </p:nvPr>
        </p:nvSpPr>
        <p:spPr/>
        <p:txBody>
          <a:bodyPr>
            <a:normAutofit/>
          </a:bodyPr>
          <a:lstStyle/>
          <a:p>
            <a:pPr lvl="1"/>
            <a:r>
              <a:rPr lang="en-US"/>
              <a:t>Existing subcommittees </a:t>
            </a:r>
          </a:p>
          <a:p>
            <a:pPr lvl="2"/>
            <a:r>
              <a:rPr lang="en-US"/>
              <a:t>Retreat / Public Service Planning – Chair: Spencer Rubin</a:t>
            </a:r>
          </a:p>
          <a:p>
            <a:pPr lvl="2"/>
            <a:r>
              <a:rPr lang="en-US"/>
              <a:t>Happy Hour Planning – Chair: Lauren Concepcion </a:t>
            </a:r>
          </a:p>
          <a:p>
            <a:pPr lvl="2"/>
            <a:r>
              <a:rPr lang="en-US"/>
              <a:t>CLE and Leadership Content Development – Chair: The Hon. Lance Timbreza</a:t>
            </a:r>
          </a:p>
          <a:p>
            <a:pPr lvl="2"/>
            <a:r>
              <a:rPr lang="en-US"/>
              <a:t>Mentor Recruitment &amp; Application – Chair: Sumi Lee </a:t>
            </a:r>
          </a:p>
          <a:p>
            <a:pPr lvl="2"/>
            <a:r>
              <a:rPr lang="en-US"/>
              <a:t>Fundraising – Chair: Jon Olafson</a:t>
            </a:r>
          </a:p>
          <a:p>
            <a:pPr lvl="2"/>
            <a:endParaRPr lang="en-US"/>
          </a:p>
          <a:p>
            <a:endParaRPr lang="en-US"/>
          </a:p>
          <a:p>
            <a:endParaRPr lang="en-US"/>
          </a:p>
        </p:txBody>
      </p:sp>
    </p:spTree>
    <p:extLst>
      <p:ext uri="{BB962C8B-B14F-4D97-AF65-F5344CB8AC3E}">
        <p14:creationId xmlns:p14="http://schemas.microsoft.com/office/powerpoint/2010/main" val="4178270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Program COSTS &amp; Funding</a:t>
            </a:r>
          </a:p>
        </p:txBody>
      </p:sp>
      <p:sp>
        <p:nvSpPr>
          <p:cNvPr id="3" name="Content Placeholder 2"/>
          <p:cNvSpPr>
            <a:spLocks noGrp="1"/>
          </p:cNvSpPr>
          <p:nvPr>
            <p:ph idx="1"/>
          </p:nvPr>
        </p:nvSpPr>
        <p:spPr>
          <a:xfrm>
            <a:off x="685800" y="1775638"/>
            <a:ext cx="10820400" cy="4986670"/>
          </a:xfrm>
        </p:spPr>
        <p:txBody>
          <a:bodyPr>
            <a:normAutofit fontScale="85000" lnSpcReduction="20000"/>
          </a:bodyPr>
          <a:lstStyle/>
          <a:p>
            <a:pPr lvl="0"/>
            <a:r>
              <a:rPr lang="en-US" sz="2400"/>
              <a:t>Seed money from the CBA: $30,000 – APPROVED!! </a:t>
            </a:r>
            <a:endParaRPr lang="en-US" sz="1400"/>
          </a:p>
          <a:p>
            <a:pPr lvl="1"/>
            <a:r>
              <a:rPr lang="en-US"/>
              <a:t>REDI CLEs </a:t>
            </a:r>
          </a:p>
          <a:p>
            <a:pPr lvl="1"/>
            <a:r>
              <a:rPr lang="en-US"/>
              <a:t>Happy Hours (if sponsors do not pay) (approximately $1K/event; 5 events)</a:t>
            </a:r>
          </a:p>
          <a:p>
            <a:pPr lvl="1"/>
            <a:r>
              <a:rPr lang="en-US"/>
              <a:t>Retreats: meals, conference rooms, and select activities (approximately $7K/event; 3 conferences/program year)</a:t>
            </a:r>
          </a:p>
          <a:p>
            <a:pPr lvl="1"/>
            <a:r>
              <a:rPr lang="en-US"/>
              <a:t>Costs for presenters at events (approximately $4,000)</a:t>
            </a:r>
          </a:p>
          <a:p>
            <a:pPr marL="457200" lvl="1" indent="0">
              <a:buNone/>
            </a:pPr>
            <a:endParaRPr lang="en-US" sz="1400"/>
          </a:p>
          <a:p>
            <a:r>
              <a:rPr lang="en-US" sz="2500"/>
              <a:t>Estimated cost per participant for full year participation at all events: $2,000 (paid by each participant or by scholarship)</a:t>
            </a:r>
          </a:p>
          <a:p>
            <a:pPr lvl="1"/>
            <a:r>
              <a:rPr lang="en-US"/>
              <a:t>Hotel accommodations at Retreats, to utilize CBA special rates</a:t>
            </a:r>
            <a:endParaRPr lang="en-US" sz="1600"/>
          </a:p>
          <a:p>
            <a:pPr lvl="1"/>
            <a:r>
              <a:rPr lang="en-US"/>
              <a:t>Travel costs </a:t>
            </a:r>
            <a:endParaRPr lang="en-US" sz="1600"/>
          </a:p>
          <a:p>
            <a:pPr lvl="1"/>
            <a:r>
              <a:rPr lang="en-US"/>
              <a:t>Select Retreat activities, outside events</a:t>
            </a:r>
          </a:p>
          <a:p>
            <a:pPr marL="457200" lvl="1" indent="0">
              <a:buNone/>
            </a:pPr>
            <a:endParaRPr lang="en-US" sz="1600"/>
          </a:p>
          <a:p>
            <a:pPr lvl="0"/>
            <a:r>
              <a:rPr lang="en-US" sz="2400"/>
              <a:t>The Committee continues to fundraise scholarships to the Program from various firms, CBA Sections, and companies throughout Colorado</a:t>
            </a:r>
            <a:endParaRPr lang="en-US" sz="1400"/>
          </a:p>
          <a:p>
            <a:pPr lvl="1"/>
            <a:r>
              <a:rPr lang="en-US"/>
              <a:t>Ensure the program is not cost-prohibitive for any participant</a:t>
            </a:r>
          </a:p>
          <a:p>
            <a:pPr lvl="1"/>
            <a:r>
              <a:rPr lang="en-US" sz="2100"/>
              <a:t>Ensure participation from all diverse populations, including those who are socio-economically diverse</a:t>
            </a:r>
          </a:p>
          <a:p>
            <a:pPr lvl="1"/>
            <a:r>
              <a:rPr lang="en-US" sz="2100"/>
              <a:t>Over $42K raised by community partners! </a:t>
            </a:r>
          </a:p>
          <a:p>
            <a:endParaRPr lang="en-US"/>
          </a:p>
          <a:p>
            <a:endParaRPr lang="en-US"/>
          </a:p>
          <a:p>
            <a:endParaRPr lang="en-US"/>
          </a:p>
        </p:txBody>
      </p:sp>
    </p:spTree>
    <p:extLst>
      <p:ext uri="{BB962C8B-B14F-4D97-AF65-F5344CB8AC3E}">
        <p14:creationId xmlns:p14="http://schemas.microsoft.com/office/powerpoint/2010/main" val="1386335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Other Logistics</a:t>
            </a:r>
          </a:p>
        </p:txBody>
      </p:sp>
      <p:sp>
        <p:nvSpPr>
          <p:cNvPr id="3" name="Content Placeholder 2"/>
          <p:cNvSpPr>
            <a:spLocks noGrp="1"/>
          </p:cNvSpPr>
          <p:nvPr>
            <p:ph idx="1"/>
          </p:nvPr>
        </p:nvSpPr>
        <p:spPr>
          <a:xfrm>
            <a:off x="685800" y="1928746"/>
            <a:ext cx="10820400" cy="4397626"/>
          </a:xfrm>
        </p:spPr>
        <p:txBody>
          <a:bodyPr>
            <a:normAutofit lnSpcReduction="10000"/>
          </a:bodyPr>
          <a:lstStyle/>
          <a:p>
            <a:r>
              <a:rPr lang="en-US"/>
              <a:t>Financial and Budgetary Process</a:t>
            </a:r>
          </a:p>
          <a:p>
            <a:pPr lvl="1"/>
            <a:r>
              <a:rPr lang="en-US"/>
              <a:t>CBA allocated $30,000 as start-up costs</a:t>
            </a:r>
          </a:p>
          <a:p>
            <a:pPr lvl="2"/>
            <a:r>
              <a:rPr lang="en-US"/>
              <a:t>Program was authorized by the CBA Executive Committee in February 2021;</a:t>
            </a:r>
          </a:p>
          <a:p>
            <a:pPr lvl="2"/>
            <a:r>
              <a:rPr lang="en-US"/>
              <a:t>Budget authorization by the CBA Executive Committee approved in April 2021;</a:t>
            </a:r>
          </a:p>
          <a:p>
            <a:pPr lvl="2"/>
            <a:r>
              <a:rPr lang="en-US" b="1">
                <a:solidFill>
                  <a:srgbClr val="FF0000"/>
                </a:solidFill>
              </a:rPr>
              <a:t>An additional $42,000+ has been raised for scholarships and program costs </a:t>
            </a:r>
          </a:p>
          <a:p>
            <a:pPr marL="914400" lvl="2" indent="0">
              <a:buNone/>
            </a:pPr>
            <a:endParaRPr lang="en-US"/>
          </a:p>
          <a:p>
            <a:r>
              <a:rPr lang="en-US"/>
              <a:t>CBA Staffing</a:t>
            </a:r>
          </a:p>
          <a:p>
            <a:pPr lvl="1"/>
            <a:r>
              <a:rPr lang="en-US"/>
              <a:t>To help create synergies with COBALT and  CBA Sections, Amy Sreenen has engaged with CODACC to assist with programming, including working with Retreat venues and solidifying CLE, leadership, mentoring, and public service project content at Retreats</a:t>
            </a:r>
          </a:p>
          <a:p>
            <a:pPr marL="457200" lvl="1" indent="0">
              <a:buNone/>
            </a:pPr>
            <a:endParaRPr lang="en-US"/>
          </a:p>
          <a:p>
            <a:r>
              <a:rPr lang="en-US"/>
              <a:t>Other logistical considerations will present themselves as the Committee pursues is tasks</a:t>
            </a:r>
          </a:p>
          <a:p>
            <a:endParaRPr lang="en-US"/>
          </a:p>
          <a:p>
            <a:endParaRPr lang="en-US"/>
          </a:p>
          <a:p>
            <a:pPr lvl="1"/>
            <a:endParaRPr lang="en-US"/>
          </a:p>
          <a:p>
            <a:pPr lvl="1"/>
            <a:endParaRPr lang="en-US"/>
          </a:p>
        </p:txBody>
      </p:sp>
    </p:spTree>
    <p:extLst>
      <p:ext uri="{BB962C8B-B14F-4D97-AF65-F5344CB8AC3E}">
        <p14:creationId xmlns:p14="http://schemas.microsoft.com/office/powerpoint/2010/main" val="4087685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Objectives</a:t>
            </a:r>
          </a:p>
        </p:txBody>
      </p:sp>
      <p:sp>
        <p:nvSpPr>
          <p:cNvPr id="3" name="Content Placeholder 2"/>
          <p:cNvSpPr>
            <a:spLocks noGrp="1"/>
          </p:cNvSpPr>
          <p:nvPr>
            <p:ph idx="1"/>
          </p:nvPr>
        </p:nvSpPr>
        <p:spPr>
          <a:xfrm>
            <a:off x="685800" y="1790700"/>
            <a:ext cx="4770120" cy="4884420"/>
          </a:xfrm>
        </p:spPr>
        <p:txBody>
          <a:bodyPr>
            <a:normAutofit fontScale="92500" lnSpcReduction="10000"/>
          </a:bodyPr>
          <a:lstStyle/>
          <a:p>
            <a:pPr marL="0" indent="0" fontAlgn="base">
              <a:buNone/>
            </a:pPr>
            <a:endParaRPr lang="en-US" dirty="0"/>
          </a:p>
          <a:p>
            <a:pPr marL="0" indent="0" fontAlgn="base">
              <a:buNone/>
            </a:pPr>
            <a:r>
              <a:rPr lang="en-US" dirty="0"/>
              <a:t>The Colorado Diverse Attorney Community Circle (CODACC) Program seeks to build a community for diverse Colorado attorneys amongst</a:t>
            </a:r>
          </a:p>
          <a:p>
            <a:pPr marL="0" indent="0" fontAlgn="base">
              <a:buNone/>
            </a:pPr>
            <a:endParaRPr lang="en-US" dirty="0"/>
          </a:p>
          <a:p>
            <a:pPr lvl="1" fontAlgn="base"/>
            <a:r>
              <a:rPr lang="en-US" dirty="0"/>
              <a:t>Attorneys of different backgrounds, especially those from historically underrepresented populations</a:t>
            </a:r>
          </a:p>
          <a:p>
            <a:pPr lvl="1" fontAlgn="base"/>
            <a:r>
              <a:rPr lang="en-US" dirty="0"/>
              <a:t>Attorneys in private practice, government, judicial, and in-house</a:t>
            </a:r>
          </a:p>
          <a:p>
            <a:pPr lvl="1" fontAlgn="base"/>
            <a:r>
              <a:rPr lang="en-US" dirty="0"/>
              <a:t>Attorneys of all practice areas</a:t>
            </a:r>
          </a:p>
          <a:p>
            <a:pPr lvl="1" fontAlgn="base"/>
            <a:r>
              <a:rPr lang="en-US" dirty="0"/>
              <a:t>Attorneys from all geographic locations</a:t>
            </a:r>
          </a:p>
          <a:p>
            <a:pPr fontAlgn="base"/>
            <a:endParaRPr lang="en-US" dirty="0"/>
          </a:p>
        </p:txBody>
      </p:sp>
      <p:pic>
        <p:nvPicPr>
          <p:cNvPr id="4" name="Picture 3" descr="Diversity: The Fourth Layer of our Foundation – Rogue ..."/>
          <p:cNvPicPr>
            <a:picLocks noChangeAspect="1"/>
          </p:cNvPicPr>
          <p:nvPr/>
        </p:nvPicPr>
        <p:blipFill>
          <a:blip r:embed="rId2"/>
          <a:srcRect/>
          <a:stretch>
            <a:fillRect/>
          </a:stretch>
        </p:blipFill>
        <p:spPr>
          <a:xfrm>
            <a:off x="5890260" y="1912620"/>
            <a:ext cx="5905500" cy="4173220"/>
          </a:xfrm>
          <a:prstGeom prst="rect">
            <a:avLst/>
          </a:prstGeom>
        </p:spPr>
      </p:pic>
    </p:spTree>
    <p:extLst>
      <p:ext uri="{BB962C8B-B14F-4D97-AF65-F5344CB8AC3E}">
        <p14:creationId xmlns:p14="http://schemas.microsoft.com/office/powerpoint/2010/main" val="36903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6555355-8E32-4DCF-8298-ADB1FEBA5B98}"/>
              </a:ext>
            </a:extLst>
          </p:cNvPr>
          <p:cNvPicPr>
            <a:picLocks noChangeAspect="1"/>
          </p:cNvPicPr>
          <p:nvPr/>
        </p:nvPicPr>
        <p:blipFill>
          <a:blip r:embed="rId2"/>
          <a:srcRect/>
          <a:stretch>
            <a:fillRect/>
          </a:stretch>
        </p:blipFill>
        <p:spPr>
          <a:xfrm>
            <a:off x="8509788" y="1237789"/>
            <a:ext cx="2085531" cy="2085531"/>
          </a:xfrm>
          <a:prstGeom prst="rect">
            <a:avLst/>
          </a:prstGeom>
        </p:spPr>
      </p:pic>
      <p:sp>
        <p:nvSpPr>
          <p:cNvPr id="2" name="Title 1"/>
          <p:cNvSpPr>
            <a:spLocks noGrp="1"/>
          </p:cNvSpPr>
          <p:nvPr>
            <p:ph type="title"/>
          </p:nvPr>
        </p:nvSpPr>
        <p:spPr/>
        <p:txBody>
          <a:bodyPr/>
          <a:lstStyle/>
          <a:p>
            <a:r>
              <a:rPr lang="en-US" b="1"/>
              <a:t>SPONSORS</a:t>
            </a:r>
          </a:p>
        </p:txBody>
      </p:sp>
      <p:pic>
        <p:nvPicPr>
          <p:cNvPr id="6" name="Picture 5">
            <a:extLst>
              <a:ext uri="{FF2B5EF4-FFF2-40B4-BE49-F238E27FC236}">
                <a16:creationId xmlns:a16="http://schemas.microsoft.com/office/drawing/2014/main" id="{8F80966B-9E19-4DED-80C2-FB3FA4CD93CD}"/>
              </a:ext>
            </a:extLst>
          </p:cNvPr>
          <p:cNvPicPr>
            <a:picLocks noChangeAspect="1"/>
          </p:cNvPicPr>
          <p:nvPr/>
        </p:nvPicPr>
        <p:blipFill>
          <a:blip r:embed="rId3"/>
          <a:srcRect/>
          <a:stretch>
            <a:fillRect/>
          </a:stretch>
        </p:blipFill>
        <p:spPr>
          <a:xfrm>
            <a:off x="243009" y="1728524"/>
            <a:ext cx="2085531" cy="1126187"/>
          </a:xfrm>
          <a:prstGeom prst="rect">
            <a:avLst/>
          </a:prstGeom>
        </p:spPr>
      </p:pic>
      <p:pic>
        <p:nvPicPr>
          <p:cNvPr id="8" name="Picture 7">
            <a:extLst>
              <a:ext uri="{FF2B5EF4-FFF2-40B4-BE49-F238E27FC236}">
                <a16:creationId xmlns:a16="http://schemas.microsoft.com/office/drawing/2014/main" id="{4377EE6D-1CD5-4AF7-B7F8-4A7A81F64C20}"/>
              </a:ext>
            </a:extLst>
          </p:cNvPr>
          <p:cNvPicPr>
            <a:picLocks noChangeAspect="1"/>
          </p:cNvPicPr>
          <p:nvPr/>
        </p:nvPicPr>
        <p:blipFill>
          <a:blip r:embed="rId4"/>
          <a:srcRect/>
          <a:stretch>
            <a:fillRect/>
          </a:stretch>
        </p:blipFill>
        <p:spPr>
          <a:xfrm>
            <a:off x="2580081" y="1850397"/>
            <a:ext cx="2259553" cy="814748"/>
          </a:xfrm>
          <a:prstGeom prst="rect">
            <a:avLst/>
          </a:prstGeom>
        </p:spPr>
      </p:pic>
      <p:pic>
        <p:nvPicPr>
          <p:cNvPr id="9" name="Picture 8">
            <a:extLst>
              <a:ext uri="{FF2B5EF4-FFF2-40B4-BE49-F238E27FC236}">
                <a16:creationId xmlns:a16="http://schemas.microsoft.com/office/drawing/2014/main" id="{EB9F56E5-6224-4821-8BEE-0219DA817928}"/>
              </a:ext>
            </a:extLst>
          </p:cNvPr>
          <p:cNvPicPr>
            <a:picLocks noChangeAspect="1"/>
          </p:cNvPicPr>
          <p:nvPr/>
        </p:nvPicPr>
        <p:blipFill>
          <a:blip r:embed="rId5"/>
          <a:srcRect/>
          <a:stretch>
            <a:fillRect/>
          </a:stretch>
        </p:blipFill>
        <p:spPr>
          <a:xfrm>
            <a:off x="175539" y="2720899"/>
            <a:ext cx="1927760" cy="1494266"/>
          </a:xfrm>
          <a:prstGeom prst="rect">
            <a:avLst/>
          </a:prstGeom>
        </p:spPr>
      </p:pic>
      <p:pic>
        <p:nvPicPr>
          <p:cNvPr id="10" name="Picture 9">
            <a:extLst>
              <a:ext uri="{FF2B5EF4-FFF2-40B4-BE49-F238E27FC236}">
                <a16:creationId xmlns:a16="http://schemas.microsoft.com/office/drawing/2014/main" id="{B5563A1C-3872-4A00-B63F-97FA9D44848C}"/>
              </a:ext>
            </a:extLst>
          </p:cNvPr>
          <p:cNvPicPr>
            <a:picLocks noChangeAspect="1"/>
          </p:cNvPicPr>
          <p:nvPr/>
        </p:nvPicPr>
        <p:blipFill>
          <a:blip r:embed="rId6"/>
          <a:srcRect/>
          <a:stretch>
            <a:fillRect/>
          </a:stretch>
        </p:blipFill>
        <p:spPr>
          <a:xfrm>
            <a:off x="2664440" y="2966896"/>
            <a:ext cx="1927760" cy="969484"/>
          </a:xfrm>
          <a:prstGeom prst="rect">
            <a:avLst/>
          </a:prstGeom>
        </p:spPr>
      </p:pic>
      <p:pic>
        <p:nvPicPr>
          <p:cNvPr id="11" name="Picture 10">
            <a:extLst>
              <a:ext uri="{FF2B5EF4-FFF2-40B4-BE49-F238E27FC236}">
                <a16:creationId xmlns:a16="http://schemas.microsoft.com/office/drawing/2014/main" id="{D0CA1A76-7E35-4259-81BE-6741019B6C34}"/>
              </a:ext>
            </a:extLst>
          </p:cNvPr>
          <p:cNvPicPr>
            <a:picLocks noChangeAspect="1"/>
          </p:cNvPicPr>
          <p:nvPr/>
        </p:nvPicPr>
        <p:blipFill>
          <a:blip r:embed="rId7"/>
          <a:srcRect/>
          <a:stretch>
            <a:fillRect/>
          </a:stretch>
        </p:blipFill>
        <p:spPr>
          <a:xfrm>
            <a:off x="5100800" y="1900953"/>
            <a:ext cx="3057960" cy="796923"/>
          </a:xfrm>
          <a:prstGeom prst="rect">
            <a:avLst/>
          </a:prstGeom>
        </p:spPr>
      </p:pic>
      <p:pic>
        <p:nvPicPr>
          <p:cNvPr id="12" name="Picture 11">
            <a:extLst>
              <a:ext uri="{FF2B5EF4-FFF2-40B4-BE49-F238E27FC236}">
                <a16:creationId xmlns:a16="http://schemas.microsoft.com/office/drawing/2014/main" id="{92882F16-DB3F-47BB-8869-4C72BDDF9E87}"/>
              </a:ext>
            </a:extLst>
          </p:cNvPr>
          <p:cNvPicPr>
            <a:picLocks noChangeAspect="1"/>
          </p:cNvPicPr>
          <p:nvPr/>
        </p:nvPicPr>
        <p:blipFill>
          <a:blip r:embed="rId8"/>
          <a:srcRect/>
          <a:stretch>
            <a:fillRect/>
          </a:stretch>
        </p:blipFill>
        <p:spPr>
          <a:xfrm>
            <a:off x="5198067" y="2922292"/>
            <a:ext cx="2041187" cy="1066520"/>
          </a:xfrm>
          <a:prstGeom prst="rect">
            <a:avLst/>
          </a:prstGeom>
        </p:spPr>
      </p:pic>
      <p:pic>
        <p:nvPicPr>
          <p:cNvPr id="15" name="Picture 14">
            <a:extLst>
              <a:ext uri="{FF2B5EF4-FFF2-40B4-BE49-F238E27FC236}">
                <a16:creationId xmlns:a16="http://schemas.microsoft.com/office/drawing/2014/main" id="{5AEDE749-61D5-4A3A-B190-0CA2D935B87E}"/>
              </a:ext>
            </a:extLst>
          </p:cNvPr>
          <p:cNvPicPr>
            <a:picLocks noChangeAspect="1"/>
          </p:cNvPicPr>
          <p:nvPr/>
        </p:nvPicPr>
        <p:blipFill>
          <a:blip r:embed="rId9"/>
          <a:srcRect/>
          <a:stretch>
            <a:fillRect/>
          </a:stretch>
        </p:blipFill>
        <p:spPr>
          <a:xfrm>
            <a:off x="7756422" y="3073399"/>
            <a:ext cx="3676090" cy="506142"/>
          </a:xfrm>
          <a:prstGeom prst="rect">
            <a:avLst/>
          </a:prstGeom>
        </p:spPr>
      </p:pic>
      <p:pic>
        <p:nvPicPr>
          <p:cNvPr id="16" name="Picture 15">
            <a:extLst>
              <a:ext uri="{FF2B5EF4-FFF2-40B4-BE49-F238E27FC236}">
                <a16:creationId xmlns:a16="http://schemas.microsoft.com/office/drawing/2014/main" id="{FC2E1CDB-FC46-4ACA-B03C-AA633BCF44D3}"/>
              </a:ext>
            </a:extLst>
          </p:cNvPr>
          <p:cNvPicPr>
            <a:picLocks noChangeAspect="1"/>
          </p:cNvPicPr>
          <p:nvPr/>
        </p:nvPicPr>
        <p:blipFill>
          <a:blip r:embed="rId10"/>
          <a:srcRect/>
          <a:stretch>
            <a:fillRect/>
          </a:stretch>
        </p:blipFill>
        <p:spPr>
          <a:xfrm>
            <a:off x="243010" y="4203225"/>
            <a:ext cx="2085530" cy="1004316"/>
          </a:xfrm>
          <a:prstGeom prst="rect">
            <a:avLst/>
          </a:prstGeom>
        </p:spPr>
      </p:pic>
      <p:pic>
        <p:nvPicPr>
          <p:cNvPr id="17" name="Picture 16">
            <a:extLst>
              <a:ext uri="{FF2B5EF4-FFF2-40B4-BE49-F238E27FC236}">
                <a16:creationId xmlns:a16="http://schemas.microsoft.com/office/drawing/2014/main" id="{537C6BC3-791A-48E9-8811-78EDB1A8A800}"/>
              </a:ext>
            </a:extLst>
          </p:cNvPr>
          <p:cNvPicPr>
            <a:picLocks noChangeAspect="1"/>
          </p:cNvPicPr>
          <p:nvPr/>
        </p:nvPicPr>
        <p:blipFill>
          <a:blip r:embed="rId11"/>
          <a:srcRect/>
          <a:stretch>
            <a:fillRect/>
          </a:stretch>
        </p:blipFill>
        <p:spPr>
          <a:xfrm>
            <a:off x="2439966" y="4033191"/>
            <a:ext cx="1265732" cy="1315840"/>
          </a:xfrm>
          <a:prstGeom prst="rect">
            <a:avLst/>
          </a:prstGeom>
        </p:spPr>
      </p:pic>
      <p:pic>
        <p:nvPicPr>
          <p:cNvPr id="18" name="Picture 17">
            <a:extLst>
              <a:ext uri="{FF2B5EF4-FFF2-40B4-BE49-F238E27FC236}">
                <a16:creationId xmlns:a16="http://schemas.microsoft.com/office/drawing/2014/main" id="{C2E35B08-FEED-4685-A6A3-3B76B882585D}"/>
              </a:ext>
            </a:extLst>
          </p:cNvPr>
          <p:cNvPicPr>
            <a:picLocks noChangeAspect="1"/>
          </p:cNvPicPr>
          <p:nvPr/>
        </p:nvPicPr>
        <p:blipFill>
          <a:blip r:embed="rId12"/>
          <a:srcRect/>
          <a:stretch>
            <a:fillRect/>
          </a:stretch>
        </p:blipFill>
        <p:spPr>
          <a:xfrm>
            <a:off x="3825385" y="4136086"/>
            <a:ext cx="2575959" cy="1055248"/>
          </a:xfrm>
          <a:prstGeom prst="rect">
            <a:avLst/>
          </a:prstGeom>
        </p:spPr>
      </p:pic>
      <p:pic>
        <p:nvPicPr>
          <p:cNvPr id="20" name="Picture 19">
            <a:extLst>
              <a:ext uri="{FF2B5EF4-FFF2-40B4-BE49-F238E27FC236}">
                <a16:creationId xmlns:a16="http://schemas.microsoft.com/office/drawing/2014/main" id="{6C7C7BEA-90EA-43E7-974E-3B48889E7152}"/>
              </a:ext>
            </a:extLst>
          </p:cNvPr>
          <p:cNvPicPr>
            <a:picLocks noChangeAspect="1"/>
          </p:cNvPicPr>
          <p:nvPr/>
        </p:nvPicPr>
        <p:blipFill>
          <a:blip r:embed="rId13"/>
          <a:srcRect/>
          <a:stretch>
            <a:fillRect/>
          </a:stretch>
        </p:blipFill>
        <p:spPr>
          <a:xfrm>
            <a:off x="6218660" y="4126441"/>
            <a:ext cx="2412602" cy="1121970"/>
          </a:xfrm>
          <a:prstGeom prst="rect">
            <a:avLst/>
          </a:prstGeom>
        </p:spPr>
      </p:pic>
      <p:sp>
        <p:nvSpPr>
          <p:cNvPr id="21" name="TextBox 20">
            <a:extLst>
              <a:ext uri="{FF2B5EF4-FFF2-40B4-BE49-F238E27FC236}">
                <a16:creationId xmlns:a16="http://schemas.microsoft.com/office/drawing/2014/main" id="{253E2EF9-F4FD-41DC-8F27-FB5DDE844C99}"/>
              </a:ext>
            </a:extLst>
          </p:cNvPr>
          <p:cNvSpPr txBox="1"/>
          <p:nvPr/>
        </p:nvSpPr>
        <p:spPr>
          <a:xfrm>
            <a:off x="301086" y="5386041"/>
            <a:ext cx="10802957" cy="1477328"/>
          </a:xfrm>
          <a:prstGeom prst="rect">
            <a:avLst/>
          </a:prstGeom>
          <a:noFill/>
        </p:spPr>
        <p:txBody>
          <a:bodyPr wrap="none" rtlCol="0">
            <a:spAutoFit/>
          </a:bodyPr>
          <a:lstStyle/>
          <a:p>
            <a:r>
              <a:rPr lang="en-US" b="1" dirty="0"/>
              <a:t>CBA SECTION SPONSORS</a:t>
            </a:r>
          </a:p>
          <a:p>
            <a:endParaRPr lang="en-US" dirty="0"/>
          </a:p>
          <a:p>
            <a:r>
              <a:rPr lang="en-US" dirty="0"/>
              <a:t>Labor and Employment			CBA Young Lawyers Division		Family Law</a:t>
            </a:r>
          </a:p>
          <a:p>
            <a:r>
              <a:rPr lang="en-US" dirty="0"/>
              <a:t>Business Law					Real Estate						Solo-Small Firm				</a:t>
            </a:r>
          </a:p>
          <a:p>
            <a:r>
              <a:rPr lang="en-US" dirty="0"/>
              <a:t>Alternative Dispute Resolution	Litigation</a:t>
            </a:r>
          </a:p>
        </p:txBody>
      </p:sp>
      <p:pic>
        <p:nvPicPr>
          <p:cNvPr id="4" name="Picture 3">
            <a:extLst>
              <a:ext uri="{FF2B5EF4-FFF2-40B4-BE49-F238E27FC236}">
                <a16:creationId xmlns:a16="http://schemas.microsoft.com/office/drawing/2014/main" id="{ADFD3743-AD7A-4902-ABC6-9D2892A768BB}"/>
              </a:ext>
            </a:extLst>
          </p:cNvPr>
          <p:cNvPicPr>
            <a:picLocks noChangeAspect="1"/>
          </p:cNvPicPr>
          <p:nvPr/>
        </p:nvPicPr>
        <p:blipFill>
          <a:blip r:embed="rId14"/>
          <a:stretch>
            <a:fillRect/>
          </a:stretch>
        </p:blipFill>
        <p:spPr>
          <a:xfrm>
            <a:off x="8221085" y="3726042"/>
            <a:ext cx="3596652" cy="988239"/>
          </a:xfrm>
          <a:prstGeom prst="rect">
            <a:avLst/>
          </a:prstGeom>
        </p:spPr>
      </p:pic>
      <p:pic>
        <p:nvPicPr>
          <p:cNvPr id="7" name="Picture 6">
            <a:extLst>
              <a:ext uri="{FF2B5EF4-FFF2-40B4-BE49-F238E27FC236}">
                <a16:creationId xmlns:a16="http://schemas.microsoft.com/office/drawing/2014/main" id="{CFBF58D8-C31D-47C5-97F3-0A90CE6C171C}"/>
              </a:ext>
            </a:extLst>
          </p:cNvPr>
          <p:cNvPicPr>
            <a:picLocks noChangeAspect="1"/>
          </p:cNvPicPr>
          <p:nvPr/>
        </p:nvPicPr>
        <p:blipFill>
          <a:blip r:embed="rId15"/>
          <a:stretch>
            <a:fillRect/>
          </a:stretch>
        </p:blipFill>
        <p:spPr>
          <a:xfrm>
            <a:off x="8794619" y="4777227"/>
            <a:ext cx="3204602" cy="475061"/>
          </a:xfrm>
          <a:prstGeom prst="rect">
            <a:avLst/>
          </a:prstGeom>
        </p:spPr>
      </p:pic>
    </p:spTree>
    <p:extLst>
      <p:ext uri="{BB962C8B-B14F-4D97-AF65-F5344CB8AC3E}">
        <p14:creationId xmlns:p14="http://schemas.microsoft.com/office/powerpoint/2010/main" val="2262095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Objectives (CONT.)</a:t>
            </a:r>
          </a:p>
        </p:txBody>
      </p:sp>
      <p:sp>
        <p:nvSpPr>
          <p:cNvPr id="3" name="Content Placeholder 2"/>
          <p:cNvSpPr>
            <a:spLocks noGrp="1"/>
          </p:cNvSpPr>
          <p:nvPr>
            <p:ph idx="1"/>
          </p:nvPr>
        </p:nvSpPr>
        <p:spPr>
          <a:xfrm>
            <a:off x="243840" y="1700376"/>
            <a:ext cx="11262360" cy="4884420"/>
          </a:xfrm>
        </p:spPr>
        <p:txBody>
          <a:bodyPr>
            <a:normAutofit fontScale="85000" lnSpcReduction="20000"/>
          </a:bodyPr>
          <a:lstStyle/>
          <a:p>
            <a:pPr marL="0" indent="0" fontAlgn="base">
              <a:buNone/>
            </a:pPr>
            <a:r>
              <a:rPr lang="en-US" sz="2000" dirty="0"/>
              <a:t>CODACC will:</a:t>
            </a:r>
          </a:p>
          <a:p>
            <a:pPr marL="0" indent="0" fontAlgn="base">
              <a:buNone/>
            </a:pPr>
            <a:endParaRPr lang="en-US" sz="2000" dirty="0"/>
          </a:p>
          <a:p>
            <a:pPr lvl="1" fontAlgn="base"/>
            <a:r>
              <a:rPr lang="en-US" b="1" dirty="0"/>
              <a:t>Invite participants to explore where they belong within the Colorado legal profession and the Colorado Bar Association (“CBA”) and to make diverse and allied friends and business contacts who they would not have otherwise met through their employers or other legal community groups in which they participate.</a:t>
            </a:r>
          </a:p>
          <a:p>
            <a:pPr marL="457200" lvl="1" indent="0" fontAlgn="base">
              <a:buNone/>
            </a:pPr>
            <a:endParaRPr lang="en-US" dirty="0"/>
          </a:p>
          <a:p>
            <a:pPr lvl="1" fontAlgn="base"/>
            <a:r>
              <a:rPr lang="en-US" dirty="0"/>
              <a:t>Train participants in core Racial Justice, Equity, Diversity, and Inclusivity (“REDI”) competencies and how to present EDI-related CLEs, and open doors for such presentations.</a:t>
            </a:r>
          </a:p>
          <a:p>
            <a:pPr marL="457200" lvl="1" indent="0" fontAlgn="base">
              <a:buNone/>
            </a:pPr>
            <a:r>
              <a:rPr lang="en-US" dirty="0"/>
              <a:t>  </a:t>
            </a:r>
          </a:p>
          <a:p>
            <a:pPr lvl="1" fontAlgn="base"/>
            <a:r>
              <a:rPr lang="en-US" dirty="0"/>
              <a:t>Create an </a:t>
            </a:r>
            <a:r>
              <a:rPr lang="en-US" b="1" dirty="0">
                <a:solidFill>
                  <a:srgbClr val="FF0000"/>
                </a:solidFill>
              </a:rPr>
              <a:t>individualized development plan </a:t>
            </a:r>
            <a:r>
              <a:rPr lang="en-US" dirty="0"/>
              <a:t>that addresses professional and personal opportunities and growth, business development, networking, and community engagement and involvement.</a:t>
            </a:r>
          </a:p>
          <a:p>
            <a:pPr marL="457200" lvl="1" indent="0" fontAlgn="base">
              <a:buNone/>
            </a:pPr>
            <a:endParaRPr lang="en-US" dirty="0"/>
          </a:p>
          <a:p>
            <a:pPr lvl="1" fontAlgn="base"/>
            <a:r>
              <a:rPr lang="en-US" dirty="0"/>
              <a:t>Promote mentorship and networking opportunities for diverse attorneys, with the use of mentorship pods and regularly facilitated conversations and events within each mentorship pod and the CBA and its sections. The program year will be equally divided to address Equity, Diversity, and Inclusivity to provide each participant more history, knowledge, and tactics for addressing each.</a:t>
            </a:r>
          </a:p>
          <a:p>
            <a:pPr marL="457200" lvl="1" indent="0" fontAlgn="base">
              <a:buNone/>
            </a:pPr>
            <a:endParaRPr lang="en-US" dirty="0"/>
          </a:p>
          <a:p>
            <a:pPr lvl="1" fontAlgn="base"/>
            <a:r>
              <a:rPr lang="en-US" dirty="0"/>
              <a:t>Open doors for diverse attorneys to take more leadership positions in in their workplaces, the CBA, the community, and in their own practices.</a:t>
            </a:r>
          </a:p>
          <a:p>
            <a:pPr lvl="1" fontAlgn="base"/>
            <a:endParaRPr lang="en-US" dirty="0"/>
          </a:p>
          <a:p>
            <a:pPr fontAlgn="base"/>
            <a:endParaRPr lang="en-US" dirty="0"/>
          </a:p>
        </p:txBody>
      </p:sp>
    </p:spTree>
    <p:extLst>
      <p:ext uri="{BB962C8B-B14F-4D97-AF65-F5344CB8AC3E}">
        <p14:creationId xmlns:p14="http://schemas.microsoft.com/office/powerpoint/2010/main" val="4172140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Objectives (CONT.)</a:t>
            </a:r>
          </a:p>
        </p:txBody>
      </p:sp>
      <p:sp>
        <p:nvSpPr>
          <p:cNvPr id="3" name="Content Placeholder 2"/>
          <p:cNvSpPr>
            <a:spLocks noGrp="1"/>
          </p:cNvSpPr>
          <p:nvPr>
            <p:ph idx="1"/>
          </p:nvPr>
        </p:nvSpPr>
        <p:spPr>
          <a:xfrm>
            <a:off x="6515100" y="1790700"/>
            <a:ext cx="4991100" cy="4884420"/>
          </a:xfrm>
        </p:spPr>
        <p:txBody>
          <a:bodyPr>
            <a:normAutofit fontScale="85000" lnSpcReduction="20000"/>
          </a:bodyPr>
          <a:lstStyle/>
          <a:p>
            <a:pPr fontAlgn="base"/>
            <a:endParaRPr lang="en-US"/>
          </a:p>
          <a:p>
            <a:pPr fontAlgn="base"/>
            <a:r>
              <a:rPr lang="en-US"/>
              <a:t>CODACC will provide diverse attorneys with five specific sets of programming:</a:t>
            </a:r>
          </a:p>
          <a:p>
            <a:pPr marL="0" indent="0" fontAlgn="base">
              <a:buNone/>
            </a:pPr>
            <a:endParaRPr lang="en-US"/>
          </a:p>
          <a:p>
            <a:pPr lvl="1" fontAlgn="base"/>
            <a:r>
              <a:rPr lang="en-US"/>
              <a:t>Regular networking and affinity events and retreats that involves participation from groups within and external to the CBA, including affinity bars, CBA sections, and business organizations</a:t>
            </a:r>
          </a:p>
          <a:p>
            <a:pPr marL="457200" lvl="1" indent="0" fontAlgn="base">
              <a:buNone/>
            </a:pPr>
            <a:endParaRPr lang="en-US"/>
          </a:p>
          <a:p>
            <a:pPr lvl="1" fontAlgn="base"/>
            <a:r>
              <a:rPr lang="en-US"/>
              <a:t>Public service opportunities</a:t>
            </a:r>
          </a:p>
          <a:p>
            <a:pPr lvl="1" fontAlgn="base"/>
            <a:endParaRPr lang="en-US"/>
          </a:p>
          <a:p>
            <a:pPr lvl="1" fontAlgn="base"/>
            <a:r>
              <a:rPr lang="en-US"/>
              <a:t>Bimonthly REDI CLEs and activities</a:t>
            </a:r>
          </a:p>
          <a:p>
            <a:pPr marL="457200" lvl="1" indent="0" fontAlgn="base">
              <a:buNone/>
            </a:pPr>
            <a:endParaRPr lang="en-US"/>
          </a:p>
          <a:p>
            <a:pPr lvl="1" fontAlgn="base"/>
            <a:r>
              <a:rPr lang="en-US"/>
              <a:t>Mentoring relationships &amp; presentation capabilities</a:t>
            </a:r>
          </a:p>
          <a:p>
            <a:pPr marL="457200" lvl="1" indent="0" fontAlgn="base">
              <a:buNone/>
            </a:pPr>
            <a:endParaRPr lang="en-US"/>
          </a:p>
          <a:p>
            <a:pPr lvl="1" fontAlgn="base"/>
            <a:r>
              <a:rPr lang="en-US"/>
              <a:t>Business development and networking skills</a:t>
            </a:r>
          </a:p>
          <a:p>
            <a:pPr marL="457200" lvl="1" indent="0" fontAlgn="base">
              <a:buNone/>
            </a:pPr>
            <a:endParaRPr lang="en-US"/>
          </a:p>
          <a:p>
            <a:pPr marL="0" indent="0" fontAlgn="base">
              <a:buNone/>
            </a:pPr>
            <a:endParaRPr lang="en-US"/>
          </a:p>
        </p:txBody>
      </p:sp>
      <p:pic>
        <p:nvPicPr>
          <p:cNvPr id="5" name="Picture 4" descr="4 Ideas For Advancing Diversity And Inclusion In The Legal ..."/>
          <p:cNvPicPr>
            <a:picLocks noChangeAspect="1"/>
          </p:cNvPicPr>
          <p:nvPr/>
        </p:nvPicPr>
        <p:blipFill>
          <a:blip r:embed="rId2"/>
          <a:srcRect/>
          <a:stretch>
            <a:fillRect/>
          </a:stretch>
        </p:blipFill>
        <p:spPr>
          <a:xfrm>
            <a:off x="111252" y="2057401"/>
            <a:ext cx="6244906" cy="4162044"/>
          </a:xfrm>
          <a:prstGeom prst="rect">
            <a:avLst/>
          </a:prstGeom>
        </p:spPr>
      </p:pic>
    </p:spTree>
    <p:extLst>
      <p:ext uri="{BB962C8B-B14F-4D97-AF65-F5344CB8AC3E}">
        <p14:creationId xmlns:p14="http://schemas.microsoft.com/office/powerpoint/2010/main" val="304118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CODACC Class of 2022</a:t>
            </a:r>
          </a:p>
        </p:txBody>
      </p:sp>
      <p:sp>
        <p:nvSpPr>
          <p:cNvPr id="3" name="Content Placeholder 2"/>
          <p:cNvSpPr>
            <a:spLocks noGrp="1"/>
          </p:cNvSpPr>
          <p:nvPr>
            <p:ph idx="1"/>
          </p:nvPr>
        </p:nvSpPr>
        <p:spPr>
          <a:xfrm>
            <a:off x="685800" y="1850065"/>
            <a:ext cx="10820400" cy="4847915"/>
          </a:xfrm>
        </p:spPr>
        <p:txBody>
          <a:bodyPr>
            <a:normAutofit fontScale="25000" lnSpcReduction="20000"/>
          </a:bodyPr>
          <a:lstStyle/>
          <a:p>
            <a:pPr marL="0" indent="0" fontAlgn="base">
              <a:buNone/>
            </a:pPr>
            <a:endParaRPr lang="en-US" sz="4600"/>
          </a:p>
          <a:p>
            <a:pPr marL="0" indent="0" fontAlgn="base">
              <a:buNone/>
            </a:pPr>
            <a:r>
              <a:rPr lang="en-US" sz="5600"/>
              <a:t>CODACC Class of 2022 will host many open houses and will have opportunities to invite broad CBA member engagement.</a:t>
            </a:r>
          </a:p>
          <a:p>
            <a:pPr fontAlgn="base"/>
            <a:endParaRPr lang="en-US" sz="5600"/>
          </a:p>
          <a:p>
            <a:pPr lvl="1" fontAlgn="base"/>
            <a:r>
              <a:rPr lang="en-US" sz="5600"/>
              <a:t>The CODACC Planning Committee will be part of the initial core participants and will serve as ambassadors to the program.</a:t>
            </a:r>
          </a:p>
          <a:p>
            <a:pPr marL="457200" lvl="1" indent="0" fontAlgn="base">
              <a:buNone/>
            </a:pPr>
            <a:endParaRPr lang="en-US" sz="5600"/>
          </a:p>
          <a:p>
            <a:pPr lvl="1" fontAlgn="base"/>
            <a:r>
              <a:rPr lang="en-US" sz="5600"/>
              <a:t>The Planning Committee will create a selection process for future participants that will allow those interested to share their diversity story and their commitment to the CBA’s REDI-related mission, vision, and values.</a:t>
            </a:r>
          </a:p>
          <a:p>
            <a:pPr lvl="1" fontAlgn="base"/>
            <a:endParaRPr lang="en-US" sz="5600"/>
          </a:p>
          <a:p>
            <a:pPr lvl="1" fontAlgn="base"/>
            <a:r>
              <a:rPr lang="en-US" sz="5600"/>
              <a:t>With the use of mentorship pods, CODACC will be scaled to be a large and inclusive program while it maintains a more personal feel.</a:t>
            </a:r>
          </a:p>
          <a:p>
            <a:pPr marL="0" indent="0" fontAlgn="base">
              <a:buNone/>
            </a:pPr>
            <a:endParaRPr lang="en-US" sz="5600"/>
          </a:p>
          <a:p>
            <a:pPr lvl="1" fontAlgn="base"/>
            <a:r>
              <a:rPr lang="en-US" sz="5600"/>
              <a:t>The selection process for non-Committee participants are expected to go live sometime in November 2021.</a:t>
            </a:r>
          </a:p>
          <a:p>
            <a:pPr marL="0" indent="0" fontAlgn="base">
              <a:buNone/>
            </a:pPr>
            <a:endParaRPr lang="en-US" sz="5600"/>
          </a:p>
          <a:p>
            <a:pPr lvl="1" fontAlgn="base"/>
            <a:r>
              <a:rPr lang="en-US" sz="5600"/>
              <a:t>This will allow: </a:t>
            </a:r>
          </a:p>
          <a:p>
            <a:pPr lvl="2" fontAlgn="base"/>
            <a:r>
              <a:rPr lang="en-US" sz="5600"/>
              <a:t>The Program to be more inclusive.</a:t>
            </a:r>
          </a:p>
          <a:p>
            <a:pPr lvl="2" fontAlgn="base"/>
            <a:r>
              <a:rPr lang="en-US" sz="5600"/>
              <a:t>Firm, business, and CBA section sponsors to fund their own employees in the program if their applications are accepted. </a:t>
            </a:r>
          </a:p>
          <a:p>
            <a:pPr lvl="2" fontAlgn="base"/>
            <a:r>
              <a:rPr lang="en-US" sz="5600"/>
              <a:t>A larger, more diverse pool for networking and professional development</a:t>
            </a:r>
          </a:p>
          <a:p>
            <a:pPr lvl="1" fontAlgn="base"/>
            <a:endParaRPr lang="en-US" sz="4600"/>
          </a:p>
          <a:p>
            <a:pPr marL="0" indent="0">
              <a:buNone/>
            </a:pPr>
            <a:endParaRPr lang="en-US"/>
          </a:p>
        </p:txBody>
      </p:sp>
    </p:spTree>
    <p:extLst>
      <p:ext uri="{BB962C8B-B14F-4D97-AF65-F5344CB8AC3E}">
        <p14:creationId xmlns:p14="http://schemas.microsoft.com/office/powerpoint/2010/main" val="3560490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t>CODACC Planning Committee 2021</a:t>
            </a:r>
          </a:p>
        </p:txBody>
      </p:sp>
      <p:sp>
        <p:nvSpPr>
          <p:cNvPr id="3" name="Content Placeholder 2"/>
          <p:cNvSpPr>
            <a:spLocks noGrp="1"/>
          </p:cNvSpPr>
          <p:nvPr>
            <p:ph idx="1"/>
          </p:nvPr>
        </p:nvSpPr>
        <p:spPr>
          <a:xfrm>
            <a:off x="685800" y="1815426"/>
            <a:ext cx="10820400" cy="4440156"/>
          </a:xfrm>
        </p:spPr>
        <p:txBody>
          <a:bodyPr>
            <a:normAutofit fontScale="77500" lnSpcReduction="20000"/>
          </a:bodyPr>
          <a:lstStyle/>
          <a:p>
            <a:pPr lvl="0">
              <a:spcBef>
                <a:spcPts val="1200"/>
              </a:spcBef>
            </a:pPr>
            <a:r>
              <a:rPr lang="en-US" b="1"/>
              <a:t>Spencer Rubin </a:t>
            </a:r>
            <a:r>
              <a:rPr lang="en-US"/>
              <a:t>(co-chair), CBA YLD Chair, Associate at Bryan Cave, Denver Metro</a:t>
            </a:r>
          </a:p>
          <a:p>
            <a:pPr lvl="0">
              <a:spcBef>
                <a:spcPts val="1200"/>
              </a:spcBef>
            </a:pPr>
            <a:r>
              <a:rPr lang="en-US" b="1"/>
              <a:t>Jon Olafson </a:t>
            </a:r>
            <a:r>
              <a:rPr lang="en-US"/>
              <a:t>(co-chair), CBA EC REDI Chair, Partner at Lewis Brisbois, Denver Metro</a:t>
            </a:r>
          </a:p>
          <a:p>
            <a:pPr lvl="0">
              <a:spcBef>
                <a:spcPts val="1200"/>
              </a:spcBef>
            </a:pPr>
            <a:r>
              <a:rPr lang="en-US" b="1"/>
              <a:t>Stephanie Natsuko McConkie</a:t>
            </a:r>
            <a:r>
              <a:rPr lang="en-US"/>
              <a:t>, CLI YLD Chair, Associate at Bradford, LTD, Denver Metro</a:t>
            </a:r>
          </a:p>
          <a:p>
            <a:pPr lvl="0">
              <a:spcBef>
                <a:spcPts val="1200"/>
              </a:spcBef>
            </a:pPr>
            <a:r>
              <a:rPr lang="en-US" b="1"/>
              <a:t>Marika Rietsema Ball</a:t>
            </a:r>
            <a:r>
              <a:rPr lang="en-US"/>
              <a:t>, CLI YLD Chair-Elect, Associate at Jones &amp; Keller, Denver Metro</a:t>
            </a:r>
            <a:endParaRPr lang="en-US" b="1"/>
          </a:p>
          <a:p>
            <a:pPr lvl="0">
              <a:spcBef>
                <a:spcPts val="1200"/>
              </a:spcBef>
            </a:pPr>
            <a:r>
              <a:rPr lang="en-US" b="1"/>
              <a:t>Danita Alderton</a:t>
            </a:r>
            <a:r>
              <a:rPr lang="en-US"/>
              <a:t>, Attorney at Altman, Keilbach, Lytle, Parlapiano &amp; Ware, Pueblo</a:t>
            </a:r>
          </a:p>
          <a:p>
            <a:pPr lvl="0">
              <a:spcBef>
                <a:spcPts val="1200"/>
              </a:spcBef>
            </a:pPr>
            <a:r>
              <a:rPr lang="en-US" b="1"/>
              <a:t>The Hon. Chief Judge Susan Blanco</a:t>
            </a:r>
            <a:r>
              <a:rPr lang="en-US"/>
              <a:t>, 8</a:t>
            </a:r>
            <a:r>
              <a:rPr lang="en-US" baseline="30000"/>
              <a:t>th</a:t>
            </a:r>
            <a:r>
              <a:rPr lang="en-US"/>
              <a:t> Judicial District, Fort Collins</a:t>
            </a:r>
          </a:p>
          <a:p>
            <a:pPr lvl="0">
              <a:spcBef>
                <a:spcPts val="1200"/>
              </a:spcBef>
            </a:pPr>
            <a:r>
              <a:rPr lang="en-US" b="1"/>
              <a:t>Lauren Concepcion</a:t>
            </a:r>
            <a:r>
              <a:rPr lang="en-US"/>
              <a:t>, Trademark Counsel at Legal Zoom, Boulder</a:t>
            </a:r>
          </a:p>
          <a:p>
            <a:pPr lvl="0">
              <a:spcBef>
                <a:spcPts val="1200"/>
              </a:spcBef>
            </a:pPr>
            <a:r>
              <a:rPr lang="en-US" b="1"/>
              <a:t>Leslie German</a:t>
            </a:r>
            <a:r>
              <a:rPr lang="en-US"/>
              <a:t>, 7</a:t>
            </a:r>
            <a:r>
              <a:rPr lang="en-US" baseline="30000"/>
              <a:t>th</a:t>
            </a:r>
            <a:r>
              <a:rPr lang="en-US"/>
              <a:t> Judicial District Family Court Facilitator, Ridgway</a:t>
            </a:r>
          </a:p>
          <a:p>
            <a:pPr lvl="0">
              <a:spcBef>
                <a:spcPts val="1200"/>
              </a:spcBef>
            </a:pPr>
            <a:r>
              <a:rPr lang="en-US" b="1"/>
              <a:t>Jason Kelly</a:t>
            </a:r>
            <a:r>
              <a:rPr lang="en-US"/>
              <a:t>, Alamosa County Attorney, Alamosa</a:t>
            </a:r>
          </a:p>
          <a:p>
            <a:pPr lvl="0">
              <a:spcBef>
                <a:spcPts val="1200"/>
              </a:spcBef>
            </a:pPr>
            <a:r>
              <a:rPr lang="en-US" b="1"/>
              <a:t>The Hon. Judge Lance Timbreza</a:t>
            </a:r>
            <a:r>
              <a:rPr lang="en-US"/>
              <a:t>, 21</a:t>
            </a:r>
            <a:r>
              <a:rPr lang="en-US" baseline="30000"/>
              <a:t>st</a:t>
            </a:r>
            <a:r>
              <a:rPr lang="en-US"/>
              <a:t> Judicial District, Grand Junction</a:t>
            </a:r>
          </a:p>
          <a:p>
            <a:pPr lvl="0">
              <a:spcBef>
                <a:spcPts val="1200"/>
              </a:spcBef>
            </a:pPr>
            <a:r>
              <a:rPr lang="en-US" b="1"/>
              <a:t>Sumi Lee</a:t>
            </a:r>
            <a:r>
              <a:rPr lang="en-US"/>
              <a:t>, Head of Judicial Diversity Outreach for the Colorado Judicial Branch, Denver Metro</a:t>
            </a:r>
          </a:p>
          <a:p>
            <a:pPr lvl="0">
              <a:spcBef>
                <a:spcPts val="1200"/>
              </a:spcBef>
            </a:pPr>
            <a:r>
              <a:rPr lang="en-US" b="1"/>
              <a:t>Cabell Massey</a:t>
            </a:r>
            <a:r>
              <a:rPr lang="en-US"/>
              <a:t>, Senior Corporate Counsel at Gevo, Inc., Denver Metro</a:t>
            </a:r>
          </a:p>
          <a:p>
            <a:pPr lvl="0">
              <a:spcBef>
                <a:spcPts val="1200"/>
              </a:spcBef>
            </a:pPr>
            <a:r>
              <a:rPr lang="en-US" b="1"/>
              <a:t>J. Scott Rosenbach</a:t>
            </a:r>
            <a:r>
              <a:rPr lang="en-US"/>
              <a:t>, Associate, Husch Blackwell</a:t>
            </a:r>
            <a:endParaRPr lang="en-US" b="1"/>
          </a:p>
          <a:p>
            <a:pPr lvl="0">
              <a:spcBef>
                <a:spcPts val="1200"/>
              </a:spcBef>
            </a:pPr>
            <a:endParaRPr lang="en-US"/>
          </a:p>
          <a:p>
            <a:endParaRPr lang="en-US"/>
          </a:p>
        </p:txBody>
      </p:sp>
    </p:spTree>
    <p:extLst>
      <p:ext uri="{BB962C8B-B14F-4D97-AF65-F5344CB8AC3E}">
        <p14:creationId xmlns:p14="http://schemas.microsoft.com/office/powerpoint/2010/main" val="1080884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t>Selection for </a:t>
            </a:r>
            <a:br>
              <a:rPr lang="en-US" sz="3200"/>
            </a:br>
            <a:r>
              <a:rPr lang="en-US" sz="3200"/>
              <a:t>CODACC CLASS of 2022 and beyond</a:t>
            </a:r>
          </a:p>
        </p:txBody>
      </p:sp>
      <p:sp>
        <p:nvSpPr>
          <p:cNvPr id="3" name="Content Placeholder 2"/>
          <p:cNvSpPr>
            <a:spLocks noGrp="1"/>
          </p:cNvSpPr>
          <p:nvPr>
            <p:ph idx="1"/>
          </p:nvPr>
        </p:nvSpPr>
        <p:spPr>
          <a:xfrm>
            <a:off x="685800" y="2194560"/>
            <a:ext cx="6140302" cy="4024125"/>
          </a:xfrm>
        </p:spPr>
        <p:txBody>
          <a:bodyPr>
            <a:normAutofit fontScale="92500"/>
          </a:bodyPr>
          <a:lstStyle/>
          <a:p>
            <a:r>
              <a:rPr lang="en-US"/>
              <a:t>The CODACC Planning Committee continues to work on a selection process.  The overarching goal of the selection process will move away from a “check the box” model and will be more qualitative and focuses on each applicant’s statement on diversity and the candidate’s diverse experiences.  </a:t>
            </a:r>
          </a:p>
          <a:p>
            <a:r>
              <a:rPr lang="en-US"/>
              <a:t>Applications will be reviewed blindly by CBA Staff and the Planning Committee Co-Chairs.</a:t>
            </a:r>
          </a:p>
          <a:p>
            <a:r>
              <a:rPr lang="en-US"/>
              <a:t>Ultimately, the goal is to be as inclusive as possible to reflect the diversity of our profession and our professionals. </a:t>
            </a:r>
          </a:p>
          <a:p>
            <a:endParaRPr lang="en-US"/>
          </a:p>
        </p:txBody>
      </p:sp>
      <p:pic>
        <p:nvPicPr>
          <p:cNvPr id="4" name="Picture 3" descr="Vector gratis: Negocio, Colaboración, Cooperación - Imagen ..."/>
          <p:cNvPicPr>
            <a:picLocks noChangeAspect="1"/>
          </p:cNvPicPr>
          <p:nvPr/>
        </p:nvPicPr>
        <p:blipFill>
          <a:blip r:embed="rId2"/>
          <a:srcRect/>
          <a:stretch>
            <a:fillRect/>
          </a:stretch>
        </p:blipFill>
        <p:spPr>
          <a:xfrm>
            <a:off x="6914707" y="2434855"/>
            <a:ext cx="4955411" cy="3091970"/>
          </a:xfrm>
          <a:prstGeom prst="rect">
            <a:avLst/>
          </a:prstGeom>
        </p:spPr>
      </p:pic>
    </p:spTree>
    <p:extLst>
      <p:ext uri="{BB962C8B-B14F-4D97-AF65-F5344CB8AC3E}">
        <p14:creationId xmlns:p14="http://schemas.microsoft.com/office/powerpoint/2010/main" val="2570650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722BC1D-5366-4D73-8BF8-D8920769980A}"/>
              </a:ext>
            </a:extLst>
          </p:cNvPr>
          <p:cNvSpPr>
            <a:spLocks noGrp="1"/>
          </p:cNvSpPr>
          <p:nvPr>
            <p:ph type="title"/>
          </p:nvPr>
        </p:nvSpPr>
        <p:spPr>
          <a:xfrm>
            <a:off x="765719" y="2913594"/>
            <a:ext cx="8610600" cy="1293028"/>
          </a:xfrm>
        </p:spPr>
        <p:txBody>
          <a:bodyPr/>
          <a:lstStyle/>
          <a:p>
            <a:r>
              <a:rPr lang="en-US"/>
              <a:t>SAMPLE PROGRAM FLOW</a:t>
            </a:r>
          </a:p>
        </p:txBody>
      </p:sp>
    </p:spTree>
    <p:extLst>
      <p:ext uri="{BB962C8B-B14F-4D97-AF65-F5344CB8AC3E}">
        <p14:creationId xmlns:p14="http://schemas.microsoft.com/office/powerpoint/2010/main" val="2456889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722BC1D-5366-4D73-8BF8-D8920769980A}"/>
              </a:ext>
            </a:extLst>
          </p:cNvPr>
          <p:cNvSpPr>
            <a:spLocks noGrp="1"/>
          </p:cNvSpPr>
          <p:nvPr>
            <p:ph type="title"/>
          </p:nvPr>
        </p:nvSpPr>
        <p:spPr>
          <a:xfrm>
            <a:off x="765719" y="783720"/>
            <a:ext cx="8610600" cy="1293028"/>
          </a:xfrm>
        </p:spPr>
        <p:txBody>
          <a:bodyPr/>
          <a:lstStyle/>
          <a:p>
            <a:r>
              <a:rPr lang="en-US"/>
              <a:t>Kick-off Event</a:t>
            </a:r>
          </a:p>
        </p:txBody>
      </p:sp>
      <p:sp>
        <p:nvSpPr>
          <p:cNvPr id="2" name="TextBox 1">
            <a:extLst>
              <a:ext uri="{FF2B5EF4-FFF2-40B4-BE49-F238E27FC236}">
                <a16:creationId xmlns:a16="http://schemas.microsoft.com/office/drawing/2014/main" id="{033B9442-D9BA-4E88-BEA6-ECDCD9A6E352}"/>
              </a:ext>
            </a:extLst>
          </p:cNvPr>
          <p:cNvSpPr txBox="1"/>
          <p:nvPr/>
        </p:nvSpPr>
        <p:spPr>
          <a:xfrm>
            <a:off x="847493" y="2464420"/>
            <a:ext cx="6110968" cy="1477328"/>
          </a:xfrm>
          <a:prstGeom prst="rect">
            <a:avLst/>
          </a:prstGeom>
          <a:noFill/>
        </p:spPr>
        <p:txBody>
          <a:bodyPr wrap="none" rtlCol="0">
            <a:spAutoFit/>
          </a:bodyPr>
          <a:lstStyle/>
          <a:p>
            <a:r>
              <a:rPr lang="en-US"/>
              <a:t>August 5, 2021, 5:30-7:30 p.m. – Ruby Hill Park, Denver</a:t>
            </a:r>
          </a:p>
          <a:p>
            <a:endParaRPr lang="en-US"/>
          </a:p>
          <a:p>
            <a:pPr marL="285750" indent="-285750">
              <a:buFont typeface="Arial" panose="020B0604020202020204" pitchFamily="34" charset="0"/>
              <a:buChar char="•"/>
            </a:pPr>
            <a:r>
              <a:rPr lang="en-US"/>
              <a:t>Food Trucks</a:t>
            </a:r>
          </a:p>
          <a:p>
            <a:pPr marL="285750" indent="-285750">
              <a:buFont typeface="Arial" panose="020B0604020202020204" pitchFamily="34" charset="0"/>
              <a:buChar char="•"/>
            </a:pPr>
            <a:r>
              <a:rPr lang="en-US"/>
              <a:t>Sponsor Recognition</a:t>
            </a:r>
          </a:p>
          <a:p>
            <a:pPr marL="285750" indent="-285750">
              <a:buFont typeface="Arial" panose="020B0604020202020204" pitchFamily="34" charset="0"/>
              <a:buChar char="•"/>
            </a:pPr>
            <a:r>
              <a:rPr lang="en-US"/>
              <a:t>Networking and program introduction</a:t>
            </a:r>
          </a:p>
        </p:txBody>
      </p:sp>
    </p:spTree>
    <p:extLst>
      <p:ext uri="{BB962C8B-B14F-4D97-AF65-F5344CB8AC3E}">
        <p14:creationId xmlns:p14="http://schemas.microsoft.com/office/powerpoint/2010/main" val="2560684965"/>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entury Gothic" panose="020B050202020202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tileRect/>
        </a:gradFill>
        <a:gradFill rotWithShape="1">
          <a:gsLst>
            <a:gs pos="0">
              <a:schemeClr val="phClr">
                <a:tint val="96000"/>
                <a:satMod val="100000"/>
                <a:lumMod val="104000"/>
              </a:schemeClr>
            </a:gs>
            <a:gs pos="78000">
              <a:schemeClr val="phClr">
                <a:shade val="100000"/>
                <a:satMod val="110000"/>
                <a:lumMod val="100000"/>
              </a:schemeClr>
            </a:gs>
          </a:gsLst>
          <a:lin ang="5400000" scaled="0"/>
          <a:tileRect/>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1 6 " ? > < p r o p e r t i e s   x m l n s = " h t t p : / / w w w . i m a n a g e . c o m / w o r k / x m l s c h e m a " >  
     < d o c u m e n t i d > U S A ! 6 0 2 8 3 6 6 2 7 . 1 0 < / d o c u m e n t i d >  
     < s e n d e r i d > Y D 4 < / s e n d e r i d >  
     < s e n d e r e m a i l > S P E N C E R . R U B I N @ B R Y A N C A V E . C O M < / s e n d e r e m a i l >  
     < l a s t m o d i f i e d > 2 0 2 1 - 0 6 - 2 4 T 1 0 : 3 5 : 3 3 . 0 0 0 0 0 0 0 - 0 6 : 0 0 < / l a s t m o d i f i e d >  
     < d a t a b a s e > U S A < / d a t a b a s e >  
 < / 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6FB9429F5786546B29A62D9D872614D" ma:contentTypeVersion="15" ma:contentTypeDescription="Create a new document." ma:contentTypeScope="" ma:versionID="8da23c24dacb27e9db769beddb984467">
  <xsd:schema xmlns:xsd="http://www.w3.org/2001/XMLSchema" xmlns:xs="http://www.w3.org/2001/XMLSchema" xmlns:p="http://schemas.microsoft.com/office/2006/metadata/properties" xmlns:ns1="http://schemas.microsoft.com/sharepoint/v3" xmlns:ns2="39b2b824-785f-406b-9aa1-5395bbfc7a7b" xmlns:ns3="8909ec65-47d4-40d5-a864-a42d03d5f22b" targetNamespace="http://schemas.microsoft.com/office/2006/metadata/properties" ma:root="true" ma:fieldsID="4001a80e5e78d7a37c862c68677ccc68" ns1:_="" ns2:_="" ns3:_="">
    <xsd:import namespace="http://schemas.microsoft.com/sharepoint/v3"/>
    <xsd:import namespace="39b2b824-785f-406b-9aa1-5395bbfc7a7b"/>
    <xsd:import namespace="8909ec65-47d4-40d5-a864-a42d03d5f22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b2b824-785f-406b-9aa1-5395bbfc7a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909ec65-47d4-40d5-a864-a42d03d5f22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A3C249F-8DA5-4590-8E2D-469C4A7EDCCB}">
  <ds:schemaRefs>
    <ds:schemaRef ds:uri="http://www.imanage.com/work/xmlschema"/>
  </ds:schemaRefs>
</ds:datastoreItem>
</file>

<file path=customXml/itemProps2.xml><?xml version="1.0" encoding="utf-8"?>
<ds:datastoreItem xmlns:ds="http://schemas.openxmlformats.org/officeDocument/2006/customXml" ds:itemID="{06D264DB-D76C-4EEF-8261-3B7C808880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9b2b824-785f-406b-9aa1-5395bbfc7a7b"/>
    <ds:schemaRef ds:uri="8909ec65-47d4-40d5-a864-a42d03d5f2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CD4791-9C1D-4F7B-B6A3-B6863BED342C}">
  <ds:schemaRefs>
    <ds:schemaRef ds:uri="http://schemas.microsoft.com/sharepoint/v3/contenttype/forms"/>
  </ds:schemaRefs>
</ds:datastoreItem>
</file>

<file path=customXml/itemProps4.xml><?xml version="1.0" encoding="utf-8"?>
<ds:datastoreItem xmlns:ds="http://schemas.openxmlformats.org/officeDocument/2006/customXml" ds:itemID="{86A26899-DA30-435E-A8E3-7C63E52ED690}">
  <ds:schemaRefs>
    <ds:schemaRef ds:uri="http://schemas.openxmlformats.org/package/2006/metadata/core-properties"/>
    <ds:schemaRef ds:uri="http://purl.org/dc/terms/"/>
    <ds:schemaRef ds:uri="http://www.w3.org/XML/1998/namespace"/>
    <ds:schemaRef ds:uri="http://purl.org/dc/dcmitype/"/>
    <ds:schemaRef ds:uri="http://schemas.microsoft.com/office/infopath/2007/PartnerControls"/>
    <ds:schemaRef ds:uri="http://schemas.microsoft.com/office/2006/documentManagement/types"/>
    <ds:schemaRef ds:uri="http://schemas.microsoft.com/sharepoint/v3"/>
    <ds:schemaRef ds:uri="http://purl.org/dc/elements/1.1/"/>
    <ds:schemaRef ds:uri="8909ec65-47d4-40d5-a864-a42d03d5f22b"/>
    <ds:schemaRef ds:uri="39b2b824-785f-406b-9aa1-5395bbfc7a7b"/>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11</TotalTime>
  <Words>1822</Words>
  <Application>Microsoft Office PowerPoint</Application>
  <PresentationFormat>Widescreen</PresentationFormat>
  <Paragraphs>195</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Century Gothic</vt:lpstr>
      <vt:lpstr>Vapor Trail</vt:lpstr>
      <vt:lpstr> CODACC   Program Objectives, goals, Schedules, and Logistics</vt:lpstr>
      <vt:lpstr>Objectives</vt:lpstr>
      <vt:lpstr>Objectives (CONT.)</vt:lpstr>
      <vt:lpstr>Objectives (CONT.)</vt:lpstr>
      <vt:lpstr>CODACC Class of 2022</vt:lpstr>
      <vt:lpstr>CODACC Planning Committee 2021</vt:lpstr>
      <vt:lpstr>Selection for  CODACC CLASS of 2022 and beyond</vt:lpstr>
      <vt:lpstr>SAMPLE PROGRAM FLOW</vt:lpstr>
      <vt:lpstr>Kick-off Event</vt:lpstr>
      <vt:lpstr>Class Year 1 (2022) TENTATIVE RETREAT SCHEDULE </vt:lpstr>
      <vt:lpstr>Class Year 1 (2022) Tentative Happy Hour Dates</vt:lpstr>
      <vt:lpstr>Class Year 2 (2023) Tentative Schedule</vt:lpstr>
      <vt:lpstr>Sample Retreat Schedule</vt:lpstr>
      <vt:lpstr>Sample Retreat Schedule (Cont.)</vt:lpstr>
      <vt:lpstr>Sample Retreat Schedule (CONT.)</vt:lpstr>
      <vt:lpstr>Sample Happy HOUR PROGRAM</vt:lpstr>
      <vt:lpstr>PLANNING COMMITTEE TACTICS</vt:lpstr>
      <vt:lpstr>Program COSTS &amp; Funding</vt:lpstr>
      <vt:lpstr>Other Logistics</vt:lpstr>
      <vt:lpstr>SPONSORS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CODACC   Program Objectives, goals, Schedules, and Logistics</dc:title>
  <dc:creator>Amy Sreenen</dc:creator>
  <cp:lastModifiedBy>Amy Sreenen</cp:lastModifiedBy>
  <cp:revision>2</cp:revision>
  <cp:lastPrinted>1900-01-01T00:00:00Z</cp:lastPrinted>
  <dcterms:created xsi:type="dcterms:W3CDTF">1900-01-01T00:00:00Z</dcterms:created>
  <dcterms:modified xsi:type="dcterms:W3CDTF">2021-08-18T17:08:22Z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ate">
    <vt:lpwstr>24.06.21</vt:lpwstr>
  </property>
  <property fmtid="{D5CDD505-2E9C-101B-9397-08002B2CF9AE}" pid="3" name="CustomFooter">
    <vt:lpwstr>602836627.10</vt:lpwstr>
  </property>
  <property fmtid="{D5CDD505-2E9C-101B-9397-08002B2CF9AE}" pid="4" name="DocIdFormat">
    <vt:lpwstr>$DocumentNumber$.$DocumentVersion$</vt:lpwstr>
  </property>
  <property fmtid="{D5CDD505-2E9C-101B-9397-08002B2CF9AE}" pid="5" name="Keywords">
    <vt:lpwstr>602836627.10</vt:lpwstr>
  </property>
  <property fmtid="{D5CDD505-2E9C-101B-9397-08002B2CF9AE}" pid="6" name="LastEdit">
    <vt:lpwstr>24.06.21</vt:lpwstr>
  </property>
  <property fmtid="{D5CDD505-2E9C-101B-9397-08002B2CF9AE}" pid="7" name="VersionCreated">
    <vt:lpwstr>24.06.21</vt:lpwstr>
  </property>
  <property fmtid="{D5CDD505-2E9C-101B-9397-08002B2CF9AE}" pid="8" name="ContentTypeId">
    <vt:lpwstr>0x010100E6FB9429F5786546B29A62D9D872614D</vt:lpwstr>
  </property>
</Properties>
</file>