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8" r:id="rId11"/>
    <p:sldId id="260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311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12" r:id="rId44"/>
    <p:sldId id="299" r:id="rId45"/>
    <p:sldId id="300" r:id="rId46"/>
    <p:sldId id="301" r:id="rId47"/>
    <p:sldId id="302" r:id="rId48"/>
    <p:sldId id="303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22" r:id="rId66"/>
    <p:sldId id="323" r:id="rId67"/>
    <p:sldId id="324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DE8B-B7A0-4B32-83F9-C47DA944388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0576-ED28-4E2C-9E4C-E7798247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5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DE8B-B7A0-4B32-83F9-C47DA944388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0576-ED28-4E2C-9E4C-E7798247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DE8B-B7A0-4B32-83F9-C47DA944388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0576-ED28-4E2C-9E4C-E7798247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2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DE8B-B7A0-4B32-83F9-C47DA944388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0576-ED28-4E2C-9E4C-E7798247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1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DE8B-B7A0-4B32-83F9-C47DA944388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0576-ED28-4E2C-9E4C-E7798247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2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DE8B-B7A0-4B32-83F9-C47DA944388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0576-ED28-4E2C-9E4C-E7798247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5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DE8B-B7A0-4B32-83F9-C47DA944388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0576-ED28-4E2C-9E4C-E7798247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5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DE8B-B7A0-4B32-83F9-C47DA944388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0576-ED28-4E2C-9E4C-E7798247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2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DE8B-B7A0-4B32-83F9-C47DA944388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0576-ED28-4E2C-9E4C-E7798247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2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DE8B-B7A0-4B32-83F9-C47DA944388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0576-ED28-4E2C-9E4C-E7798247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DE8B-B7A0-4B32-83F9-C47DA944388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0576-ED28-4E2C-9E4C-E7798247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8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9DE8B-B7A0-4B32-83F9-C47DA944388E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0576-ED28-4E2C-9E4C-E7798247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8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Adobe Acrobat DC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Affinity Consulting</a:t>
            </a:r>
          </a:p>
          <a:p>
            <a:r>
              <a:rPr lang="en-US" dirty="0"/>
              <a:t>John A. Federico</a:t>
            </a:r>
          </a:p>
          <a:p>
            <a:r>
              <a:rPr lang="en-US" dirty="0"/>
              <a:t>jfederico@affinityconsulting.com</a:t>
            </a:r>
          </a:p>
        </p:txBody>
      </p:sp>
    </p:spTree>
    <p:extLst>
      <p:ext uri="{BB962C8B-B14F-4D97-AF65-F5344CB8AC3E}">
        <p14:creationId xmlns:p14="http://schemas.microsoft.com/office/powerpoint/2010/main" val="847676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6" name="Picture 2" descr="C:\Users\johnr\AppData\Local\Temp\SNAGHTML1af03b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" b="554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16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9B741-407A-462B-B0D2-DD84D570D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and Using Acrobat Tools</a:t>
            </a:r>
          </a:p>
        </p:txBody>
      </p:sp>
      <p:pic>
        <p:nvPicPr>
          <p:cNvPr id="1026" name="Picture 2" descr="C:\Users\johnr\AppData\Local\Temp\SNAGHTML1bc50b0.PNG">
            <a:extLst>
              <a:ext uri="{FF2B5EF4-FFF2-40B4-BE49-F238E27FC236}">
                <a16:creationId xmlns:a16="http://schemas.microsoft.com/office/drawing/2014/main" xmlns="" id="{1152714B-08C8-45B1-B6C7-0326D62267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" b="37706"/>
          <a:stretch/>
        </p:blipFill>
        <p:spPr bwMode="auto">
          <a:xfrm>
            <a:off x="511884" y="1676400"/>
            <a:ext cx="8193752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1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F4E91-9DC7-475F-97D2-10222607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4133"/>
          </a:xfrm>
        </p:spPr>
        <p:txBody>
          <a:bodyPr/>
          <a:lstStyle/>
          <a:p>
            <a:r>
              <a:rPr lang="en-US" dirty="0"/>
              <a:t>Customizing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58A3BC-C62A-4BAD-B628-4AF43EFD3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2101"/>
            <a:ext cx="82296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/>
              <a:t>“I hate tabs.  </a:t>
            </a:r>
          </a:p>
          <a:p>
            <a:pPr marL="0" indent="0" algn="ctr">
              <a:buNone/>
            </a:pPr>
            <a:r>
              <a:rPr lang="en-US" sz="2400" i="1" dirty="0"/>
              <a:t>I want each document in its own window.”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AB3288-56EC-44EA-81C6-EC8DFE829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24" y="2057400"/>
            <a:ext cx="7380952" cy="43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03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F4E91-9DC7-475F-97D2-10222607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4133"/>
          </a:xfrm>
        </p:spPr>
        <p:txBody>
          <a:bodyPr/>
          <a:lstStyle/>
          <a:p>
            <a:r>
              <a:rPr lang="en-US" dirty="0"/>
              <a:t>Customizing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58A3BC-C62A-4BAD-B628-4AF43EFD3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2101"/>
            <a:ext cx="82296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/>
              <a:t>“I want the same zoom setting each time I open Acrobat.”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30C073-CFED-46D9-BA0A-88C7ECB7D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95" y="1804207"/>
            <a:ext cx="8593609" cy="3471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6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F4E91-9DC7-475F-97D2-10222607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4133"/>
          </a:xfrm>
        </p:spPr>
        <p:txBody>
          <a:bodyPr/>
          <a:lstStyle/>
          <a:p>
            <a:r>
              <a:rPr lang="en-US" dirty="0"/>
              <a:t>Customizing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58A3BC-C62A-4BAD-B628-4AF43EFD3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2101"/>
            <a:ext cx="8229600" cy="764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/>
              <a:t>“The screen is too busy. How do I hide some of this.”</a:t>
            </a: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DB3843-D3B1-494A-ACD9-B0150B033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597" y="1600200"/>
            <a:ext cx="6014805" cy="5091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227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F4E91-9DC7-475F-97D2-10222607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4133"/>
          </a:xfrm>
        </p:spPr>
        <p:txBody>
          <a:bodyPr/>
          <a:lstStyle/>
          <a:p>
            <a:r>
              <a:rPr lang="en-US"/>
              <a:t>Customizing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58A3BC-C62A-4BAD-B628-4AF43EFD3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2101"/>
            <a:ext cx="8229600" cy="764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/>
              <a:t>“I messed up my toolbars.”</a:t>
            </a:r>
            <a:endParaRPr lang="en-US"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CA8872-1A92-4D24-98C9-486154833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95" y="1524000"/>
            <a:ext cx="6086010" cy="515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940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5494D8-E1C9-453E-8B91-E06DC0EC9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576"/>
          </a:xfrm>
        </p:spPr>
        <p:txBody>
          <a:bodyPr/>
          <a:lstStyle/>
          <a:p>
            <a:r>
              <a:rPr lang="en-US" dirty="0"/>
              <a:t>Recommended Customizations</a:t>
            </a:r>
          </a:p>
        </p:txBody>
      </p:sp>
      <p:pic>
        <p:nvPicPr>
          <p:cNvPr id="1026" name="Picture 2" descr="C:\Users\johnr\AppData\Local\Temp\SNAGHTML10fad51.PNG">
            <a:extLst>
              <a:ext uri="{FF2B5EF4-FFF2-40B4-BE49-F238E27FC236}">
                <a16:creationId xmlns:a16="http://schemas.microsoft.com/office/drawing/2014/main" xmlns="" id="{F6482448-84D5-4163-B095-95C93FB40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01214"/>
            <a:ext cx="6597650" cy="5756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17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335600-3112-4D2A-8FBC-57BD8AE7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Tools Pane</a:t>
            </a:r>
          </a:p>
        </p:txBody>
      </p:sp>
      <p:pic>
        <p:nvPicPr>
          <p:cNvPr id="2050" name="Picture 2" descr="C:\Users\johnr\AppData\Local\Temp\SNAGHTML1164444.PNG">
            <a:extLst>
              <a:ext uri="{FF2B5EF4-FFF2-40B4-BE49-F238E27FC236}">
                <a16:creationId xmlns:a16="http://schemas.microsoft.com/office/drawing/2014/main" xmlns="" id="{489D9ADF-E7D6-46AA-BBCA-1E899935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7760"/>
            <a:ext cx="8229600" cy="3447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4B05DC-42F5-4BA2-90D1-DE9DE7E5781D}"/>
              </a:ext>
            </a:extLst>
          </p:cNvPr>
          <p:cNvSpPr txBox="1"/>
          <p:nvPr/>
        </p:nvSpPr>
        <p:spPr>
          <a:xfrm>
            <a:off x="685800" y="50292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into the Tools area to configure the Tools Pane.  </a:t>
            </a:r>
          </a:p>
          <a:p>
            <a:endParaRPr lang="en-US" dirty="0"/>
          </a:p>
          <a:p>
            <a:r>
              <a:rPr lang="en-US" dirty="0"/>
              <a:t>If you are in a document tab, you will need to right click on the tool to change.</a:t>
            </a:r>
          </a:p>
        </p:txBody>
      </p:sp>
    </p:spTree>
    <p:extLst>
      <p:ext uri="{BB962C8B-B14F-4D97-AF65-F5344CB8AC3E}">
        <p14:creationId xmlns:p14="http://schemas.microsoft.com/office/powerpoint/2010/main" val="2725859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335600-3112-4D2A-8FBC-57BD8AE7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Tools Pane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4B05DC-42F5-4BA2-90D1-DE9DE7E5781D}"/>
              </a:ext>
            </a:extLst>
          </p:cNvPr>
          <p:cNvSpPr txBox="1"/>
          <p:nvPr/>
        </p:nvSpPr>
        <p:spPr>
          <a:xfrm>
            <a:off x="990600" y="1237753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Note: The same feature might be in more than one tool.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65E79B-E6F3-46BF-9A08-3A2894274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864991"/>
            <a:ext cx="4840638" cy="468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9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AA687-A015-4A02-B60C-885155CF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Custom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13000F-644B-42BB-A0B0-39A304123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51304"/>
            <a:ext cx="6747728" cy="546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92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E559F-62FD-4A57-AF4E-091CCD8D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PDFs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B22544-51AE-45E8-B949-DD51CC89D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600200"/>
            <a:ext cx="8229600" cy="4525963"/>
          </a:xfrm>
        </p:spPr>
        <p:txBody>
          <a:bodyPr>
            <a:normAutofit fontScale="92500"/>
          </a:bodyPr>
          <a:lstStyle/>
          <a:p>
            <a:pPr>
              <a:spcAft>
                <a:spcPts val="1500"/>
              </a:spcAft>
              <a:buNone/>
            </a:pPr>
            <a:r>
              <a:rPr lang="en-US" b="1" u="sng" dirty="0">
                <a:solidFill>
                  <a:srgbClr val="FF0000"/>
                </a:solidFill>
              </a:rPr>
              <a:t>P</a:t>
            </a:r>
            <a:r>
              <a:rPr lang="en-US" dirty="0"/>
              <a:t>ortable </a:t>
            </a:r>
            <a:r>
              <a:rPr lang="en-US" b="1" u="sng" dirty="0">
                <a:solidFill>
                  <a:srgbClr val="FF0000"/>
                </a:solidFill>
              </a:rPr>
              <a:t>D</a:t>
            </a:r>
            <a:r>
              <a:rPr lang="en-US" dirty="0"/>
              <a:t>ocument </a:t>
            </a:r>
            <a:r>
              <a:rPr lang="en-US" b="1" u="sng" dirty="0">
                <a:solidFill>
                  <a:srgbClr val="FF0000"/>
                </a:solidFill>
              </a:rPr>
              <a:t>F</a:t>
            </a:r>
            <a:r>
              <a:rPr lang="en-US" dirty="0"/>
              <a:t>ormat files:  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PDF contains a device independent description of the elements of a printed document needed to display it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First released June 15, 1993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In 2008, Adobe: </a:t>
            </a:r>
          </a:p>
          <a:p>
            <a:pPr lvl="2">
              <a:spcAft>
                <a:spcPts val="1500"/>
              </a:spcAft>
            </a:pPr>
            <a:r>
              <a:rPr lang="en-US" dirty="0"/>
              <a:t>Released as an open standard to ISO</a:t>
            </a:r>
          </a:p>
          <a:p>
            <a:pPr lvl="2">
              <a:spcAft>
                <a:spcPts val="1500"/>
              </a:spcAft>
            </a:pPr>
            <a:r>
              <a:rPr lang="en-US" dirty="0"/>
              <a:t>Released public patent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78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F64084-DC0E-4D35-BB16-8FEAF8B2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Viewing/Navigating PDFs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A03EA9-7A4D-4DAD-A803-C0B418F0B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Zooming</a:t>
            </a:r>
          </a:p>
          <a:p>
            <a:r>
              <a:rPr lang="en-US" dirty="0"/>
              <a:t>Read Mode</a:t>
            </a:r>
          </a:p>
          <a:p>
            <a:r>
              <a:rPr lang="en-US" dirty="0"/>
              <a:t>Full Screen Mode</a:t>
            </a:r>
          </a:p>
          <a:p>
            <a:r>
              <a:rPr lang="en-US" dirty="0"/>
              <a:t>Window Menu</a:t>
            </a:r>
          </a:p>
          <a:p>
            <a:pPr lvl="1"/>
            <a:r>
              <a:rPr lang="en-US" dirty="0"/>
              <a:t>Split</a:t>
            </a:r>
          </a:p>
          <a:p>
            <a:pPr lvl="1"/>
            <a:r>
              <a:rPr lang="en-US" dirty="0"/>
              <a:t>Spreadsheet Split</a:t>
            </a:r>
          </a:p>
          <a:p>
            <a:pPr lvl="1"/>
            <a:r>
              <a:rPr lang="en-US" dirty="0"/>
              <a:t>New Window</a:t>
            </a:r>
          </a:p>
          <a:p>
            <a:pPr lvl="1"/>
            <a:r>
              <a:rPr lang="en-US" dirty="0"/>
              <a:t>Cascade/Tile</a:t>
            </a:r>
          </a:p>
          <a:p>
            <a:r>
              <a:rPr lang="en-US" dirty="0"/>
              <a:t>Drag and Drop Tabs</a:t>
            </a:r>
          </a:p>
          <a:p>
            <a:r>
              <a:rPr lang="en-US" dirty="0"/>
              <a:t>Bookmark/Link Navigation</a:t>
            </a:r>
          </a:p>
          <a:p>
            <a:r>
              <a:rPr lang="en-US" dirty="0"/>
              <a:t>Go to a particular page</a:t>
            </a:r>
          </a:p>
          <a:p>
            <a:r>
              <a:rPr lang="en-US" dirty="0"/>
              <a:t>Read out loud</a:t>
            </a:r>
          </a:p>
        </p:txBody>
      </p:sp>
    </p:spTree>
    <p:extLst>
      <p:ext uri="{BB962C8B-B14F-4D97-AF65-F5344CB8AC3E}">
        <p14:creationId xmlns:p14="http://schemas.microsoft.com/office/powerpoint/2010/main" val="2101619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1AE11E-4B13-4EDB-A8BF-A193B481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EADB85-CD2A-4729-A63F-5F7933C42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20" y="1775522"/>
            <a:ext cx="4180189" cy="3657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+ and – buttons or the zoom control</a:t>
            </a:r>
          </a:p>
          <a:p>
            <a:endParaRPr lang="en-US" dirty="0"/>
          </a:p>
          <a:p>
            <a:r>
              <a:rPr lang="en-US" dirty="0"/>
              <a:t>CTRL + mouse wheel</a:t>
            </a:r>
          </a:p>
          <a:p>
            <a:endParaRPr lang="en-US" dirty="0"/>
          </a:p>
          <a:p>
            <a:r>
              <a:rPr lang="en-US" dirty="0"/>
              <a:t>Miscellaneous tools (Marquee Zoom)</a:t>
            </a:r>
          </a:p>
          <a:p>
            <a:endParaRPr lang="en-US" dirty="0"/>
          </a:p>
          <a:p>
            <a:r>
              <a:rPr lang="en-US" dirty="0"/>
              <a:t>View -&gt; Zoom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Remember you can set your preferred zoom in the options (prior slide).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6CB265-52B5-47CE-9EA2-2D4A28031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143000"/>
            <a:ext cx="3098901" cy="1198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A5629A-3F33-4C56-8E28-0D4FCA733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929" y="2627588"/>
            <a:ext cx="4180189" cy="3800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6515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5C927-F4F2-43C2-A553-15D13C23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Read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9B3108-B378-4824-A2A6-4E9F6788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8099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err="1"/>
              <a:t>CTRL+H</a:t>
            </a:r>
            <a:r>
              <a:rPr lang="en-US" dirty="0"/>
              <a:t> (Hide everything else in the window)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C5E001-48F6-4B98-A873-3AD6E76D24D8}"/>
              </a:ext>
            </a:extLst>
          </p:cNvPr>
          <p:cNvSpPr txBox="1"/>
          <p:nvPr/>
        </p:nvSpPr>
        <p:spPr>
          <a:xfrm flipH="1">
            <a:off x="174918" y="2362200"/>
            <a:ext cx="2423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Mode hides all toolbars and side panes, and adds a “floating” navigation bar near the bottom of the screen.</a:t>
            </a:r>
          </a:p>
          <a:p>
            <a:endParaRPr lang="en-US" dirty="0"/>
          </a:p>
          <a:p>
            <a:r>
              <a:rPr lang="en-US" dirty="0"/>
              <a:t>Press CTRL + H or Escape or click the </a:t>
            </a:r>
          </a:p>
          <a:p>
            <a:r>
              <a:rPr lang="en-US" dirty="0"/>
              <a:t>Read Mode button to leave Read Mode.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2ED552-8B14-4747-8953-0C2632ED5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524001"/>
            <a:ext cx="6378282" cy="497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997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5C927-F4F2-43C2-A553-15D13C23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Full Screen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9B3108-B378-4824-A2A6-4E9F6788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8099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err="1"/>
              <a:t>CTRL+L</a:t>
            </a:r>
            <a:r>
              <a:rPr lang="en-US" dirty="0"/>
              <a:t> (Look at the document, and nothing else)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C5E001-48F6-4B98-A873-3AD6E76D24D8}"/>
              </a:ext>
            </a:extLst>
          </p:cNvPr>
          <p:cNvSpPr txBox="1"/>
          <p:nvPr/>
        </p:nvSpPr>
        <p:spPr>
          <a:xfrm flipH="1">
            <a:off x="174918" y="2362200"/>
            <a:ext cx="24231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Screen Mode takes over the entire screen and displays the document one page at a time.</a:t>
            </a:r>
          </a:p>
          <a:p>
            <a:endParaRPr lang="en-US" dirty="0"/>
          </a:p>
          <a:p>
            <a:r>
              <a:rPr lang="en-US" dirty="0"/>
              <a:t>Press </a:t>
            </a:r>
            <a:r>
              <a:rPr lang="en-US" dirty="0" err="1"/>
              <a:t>CTRL+L</a:t>
            </a:r>
            <a:r>
              <a:rPr lang="en-US" dirty="0"/>
              <a:t> or Escape to leave Full Screen Mode.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84A9E6-69CF-4BFF-B211-EB8BBC5E6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182" y="1524001"/>
            <a:ext cx="5291949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5610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B3099E-CBBA-48C2-874C-F3DD8BB9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Screen Mode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33B11B-54BF-4FBF-93BF-14A43B01F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1295400"/>
            <a:ext cx="8229600" cy="5333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Can specify which monitor will display Full Screen Mode.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B7BC3B-02D3-4368-BB56-D73941AC5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981200"/>
            <a:ext cx="6477000" cy="423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85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B3099E-CBBA-48C2-874C-F3DD8BB9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Screen Mode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33B11B-54BF-4FBF-93BF-14A43B01F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1295400"/>
            <a:ext cx="8229600" cy="5333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Can specify which monitor will display Full Screen Mode.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92C263-D305-43E8-9F15-1C389F0A3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65242"/>
            <a:ext cx="3429000" cy="45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8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956FA-5A69-4100-BF32-81C9835E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a Particular Page</a:t>
            </a:r>
          </a:p>
        </p:txBody>
      </p:sp>
      <p:pic>
        <p:nvPicPr>
          <p:cNvPr id="3074" name="Picture 2" descr="C:\Users\johnr\AppData\Local\Temp\SNAGHTML14c16a6.PNG">
            <a:extLst>
              <a:ext uri="{FF2B5EF4-FFF2-40B4-BE49-F238E27FC236}">
                <a16:creationId xmlns:a16="http://schemas.microsoft.com/office/drawing/2014/main" xmlns="" id="{1E051F07-1A2F-45EF-AF45-6D204B7C4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119937" cy="383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ohnr\AppData\Local\Temp\SNAGHTML15369c5.PNG">
            <a:extLst>
              <a:ext uri="{FF2B5EF4-FFF2-40B4-BE49-F238E27FC236}">
                <a16:creationId xmlns:a16="http://schemas.microsoft.com/office/drawing/2014/main" xmlns="" id="{CCAF3723-E89C-455C-B947-FFA17241D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57800"/>
            <a:ext cx="35528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71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956FA-5A69-4100-BF32-81C9835E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Out Loud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D41297-51AF-479B-A1C7-F8358D89A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81" y="1219200"/>
            <a:ext cx="5695238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00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11BA3A-E39B-4AE9-A6AE-08AF5B5A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Find/Advanced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5F62ED-A816-4AE5-B36D-5C8D2DD86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</a:t>
            </a:r>
          </a:p>
          <a:p>
            <a:r>
              <a:rPr lang="en-US" dirty="0"/>
              <a:t>Replace</a:t>
            </a:r>
          </a:p>
          <a:p>
            <a:r>
              <a:rPr lang="en-US" dirty="0"/>
              <a:t>Advanced Search</a:t>
            </a:r>
          </a:p>
          <a:p>
            <a:r>
              <a:rPr lang="en-US" dirty="0"/>
              <a:t>Indexing</a:t>
            </a:r>
          </a:p>
        </p:txBody>
      </p:sp>
    </p:spTree>
    <p:extLst>
      <p:ext uri="{BB962C8B-B14F-4D97-AF65-F5344CB8AC3E}">
        <p14:creationId xmlns:p14="http://schemas.microsoft.com/office/powerpoint/2010/main" val="3095335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747E82-5F82-4926-875B-73699223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F867A5-16DC-4F01-A50F-2B7EB12D1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52575"/>
            <a:ext cx="2743200" cy="42687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Use Find to search through one PDF.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Edit-&gt;Find </a:t>
            </a:r>
          </a:p>
          <a:p>
            <a:pPr marL="0" indent="0">
              <a:buNone/>
            </a:pPr>
            <a:r>
              <a:rPr lang="en-US" dirty="0"/>
              <a:t>Magnifying Glass Icon</a:t>
            </a:r>
          </a:p>
          <a:p>
            <a:pPr marL="0" indent="0">
              <a:buNone/>
            </a:pPr>
            <a:r>
              <a:rPr lang="en-US" dirty="0" err="1"/>
              <a:t>CTRL+F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CTRL+G</a:t>
            </a:r>
            <a:r>
              <a:rPr lang="en-US" dirty="0"/>
              <a:t> = Find Next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b="1" dirty="0"/>
              <a:t>G</a:t>
            </a:r>
            <a:r>
              <a:rPr lang="en-US" dirty="0"/>
              <a:t>o to next)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CTRL+SHIFT+G</a:t>
            </a:r>
            <a:r>
              <a:rPr lang="en-US" dirty="0"/>
              <a:t> = Find Previous (</a:t>
            </a:r>
            <a:r>
              <a:rPr lang="en-US" b="1" dirty="0"/>
              <a:t>G</a:t>
            </a:r>
            <a:r>
              <a:rPr lang="en-US" dirty="0"/>
              <a:t>o to previous)</a:t>
            </a:r>
          </a:p>
        </p:txBody>
      </p:sp>
      <p:pic>
        <p:nvPicPr>
          <p:cNvPr id="5122" name="Picture 2" descr="C:\Users\johnr\AppData\Local\Temp\SNAGHTML158745b.PNG">
            <a:extLst>
              <a:ext uri="{FF2B5EF4-FFF2-40B4-BE49-F238E27FC236}">
                <a16:creationId xmlns:a16="http://schemas.microsoft.com/office/drawing/2014/main" xmlns="" id="{25896FFF-6F1D-47E1-AA1A-637280ACE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52575"/>
            <a:ext cx="5675853" cy="375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2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DB162-D394-4415-8375-948AF08C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converted to PDF?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1B92CC-C53E-4F0E-8AF1-7F0D1D36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files (Word, WordPerfect, Excel, etc.)</a:t>
            </a:r>
          </a:p>
          <a:p>
            <a:r>
              <a:rPr lang="en-US" dirty="0"/>
              <a:t>Digital photographs (.jpg files)</a:t>
            </a:r>
          </a:p>
          <a:p>
            <a:r>
              <a:rPr lang="en-US" dirty="0"/>
              <a:t>Paper documents</a:t>
            </a:r>
          </a:p>
          <a:p>
            <a:r>
              <a:rPr lang="en-US" dirty="0"/>
              <a:t>Web pages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Something you’ve copied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66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4972B-7546-4A62-8147-E9F90DC5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94D7E1-91F7-4B38-AC6E-81606A1DB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Replace only works with a “True PDF” or a PDF that is searchable with editable text.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is no “Replace All” feature.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you activate the Replace feature, Acrobat will automatically activate the Edit tool.</a:t>
            </a:r>
          </a:p>
        </p:txBody>
      </p:sp>
    </p:spTree>
    <p:extLst>
      <p:ext uri="{BB962C8B-B14F-4D97-AF65-F5344CB8AC3E}">
        <p14:creationId xmlns:p14="http://schemas.microsoft.com/office/powerpoint/2010/main" val="3252251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967F6A-84A8-4F06-9D93-6E8FC24F2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Search</a:t>
            </a:r>
          </a:p>
        </p:txBody>
      </p:sp>
      <p:pic>
        <p:nvPicPr>
          <p:cNvPr id="6148" name="Picture 4" descr="C:\Users\johnr\AppData\Local\Temp\SNAGHTML16354d8.PNG">
            <a:extLst>
              <a:ext uri="{FF2B5EF4-FFF2-40B4-BE49-F238E27FC236}">
                <a16:creationId xmlns:a16="http://schemas.microsoft.com/office/drawing/2014/main" xmlns="" id="{D48ABC63-EF40-4AD4-AE8E-6599E50AA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0" y="1236662"/>
            <a:ext cx="8084420" cy="438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911E86-C2CE-4DB8-A5A7-E8D500855C0E}"/>
              </a:ext>
            </a:extLst>
          </p:cNvPr>
          <p:cNvSpPr txBox="1"/>
          <p:nvPr/>
        </p:nvSpPr>
        <p:spPr>
          <a:xfrm>
            <a:off x="1504916" y="5791200"/>
            <a:ext cx="6279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Binoculars Icon, Edit-&gt;Advanced Search or </a:t>
            </a:r>
            <a:r>
              <a:rPr lang="en-US" dirty="0" err="1"/>
              <a:t>CTRL+SHIFT+F</a:t>
            </a:r>
            <a:r>
              <a:rPr lang="en-US" dirty="0"/>
              <a:t>.</a:t>
            </a:r>
          </a:p>
          <a:p>
            <a:r>
              <a:rPr lang="en-US" dirty="0"/>
              <a:t>Note the “Show More Options” link at the bottom of the window.</a:t>
            </a:r>
          </a:p>
        </p:txBody>
      </p:sp>
    </p:spTree>
    <p:extLst>
      <p:ext uri="{BB962C8B-B14F-4D97-AF65-F5344CB8AC3E}">
        <p14:creationId xmlns:p14="http://schemas.microsoft.com/office/powerpoint/2010/main" val="60963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967F6A-84A8-4F06-9D93-6E8FC24F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/>
          <a:lstStyle/>
          <a:p>
            <a:r>
              <a:rPr lang="en-US" dirty="0"/>
              <a:t>Advanced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911E86-C2CE-4DB8-A5A7-E8D500855C0E}"/>
              </a:ext>
            </a:extLst>
          </p:cNvPr>
          <p:cNvSpPr txBox="1"/>
          <p:nvPr/>
        </p:nvSpPr>
        <p:spPr>
          <a:xfrm>
            <a:off x="798443" y="2362200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Search current document</a:t>
            </a:r>
          </a:p>
          <a:p>
            <a:r>
              <a:rPr lang="en-US" sz="2400" dirty="0"/>
              <a:t>Search a folder of PDFs</a:t>
            </a:r>
          </a:p>
          <a:p>
            <a:r>
              <a:rPr lang="en-US" sz="2400" dirty="0"/>
              <a:t>Search PDF Index</a:t>
            </a:r>
          </a:p>
          <a:p>
            <a:endParaRPr lang="en-US" sz="2400" dirty="0"/>
          </a:p>
          <a:p>
            <a:r>
              <a:rPr lang="en-US" sz="2400" dirty="0"/>
              <a:t>Returns a list of search hits</a:t>
            </a:r>
          </a:p>
          <a:p>
            <a:endParaRPr lang="en-US" sz="2400" dirty="0"/>
          </a:p>
          <a:p>
            <a:r>
              <a:rPr lang="en-US" sz="2400" dirty="0"/>
              <a:t>Search results are links to location in the document(s)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709777-03FB-4F6F-A530-052FCF8F1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60012"/>
            <a:ext cx="3106876" cy="61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58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4D6CC-5803-4F23-8091-7C3FF791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326599-19C2-4E66-8F5E-17F028659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9143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To add a searchable index to a PDF, select the Index tool, click “Manage Embedded Index” and embed the index.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F7E53D-2173-4153-9A23-2D54D2BED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90800"/>
            <a:ext cx="6705600" cy="3691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401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EDAB12-B290-44D7-AA92-5695F170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PDFs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98826E-3237-4108-8BFD-1068909B4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Create from Word</a:t>
            </a:r>
          </a:p>
          <a:p>
            <a:r>
              <a:rPr lang="en-US" dirty="0"/>
              <a:t>Create from Outlook</a:t>
            </a:r>
          </a:p>
          <a:p>
            <a:r>
              <a:rPr lang="en-US" dirty="0"/>
              <a:t>Create from Scanner</a:t>
            </a:r>
          </a:p>
          <a:p>
            <a:r>
              <a:rPr lang="en-US" dirty="0"/>
              <a:t>Create from Multiple Documents</a:t>
            </a:r>
          </a:p>
          <a:p>
            <a:pPr lvl="1"/>
            <a:r>
              <a:rPr lang="en-US" dirty="0"/>
              <a:t>Create Single PDF from Multiple Documents</a:t>
            </a:r>
          </a:p>
          <a:p>
            <a:pPr lvl="1"/>
            <a:r>
              <a:rPr lang="en-US" dirty="0"/>
              <a:t>Use Organize tool to combine</a:t>
            </a:r>
          </a:p>
          <a:p>
            <a:pPr lvl="1"/>
            <a:r>
              <a:rPr lang="en-US" dirty="0"/>
              <a:t>Use Page Thumbnails to combine</a:t>
            </a:r>
          </a:p>
          <a:p>
            <a:r>
              <a:rPr lang="en-US" dirty="0"/>
              <a:t>Page Numbering</a:t>
            </a:r>
          </a:p>
          <a:p>
            <a:r>
              <a:rPr lang="en-US" dirty="0"/>
              <a:t>Page Labels</a:t>
            </a:r>
          </a:p>
          <a:p>
            <a:r>
              <a:rPr lang="en-US" dirty="0"/>
              <a:t>Watermarks</a:t>
            </a:r>
          </a:p>
          <a:p>
            <a:r>
              <a:rPr lang="en-US" dirty="0"/>
              <a:t>Create from Clipboard</a:t>
            </a:r>
          </a:p>
          <a:p>
            <a:r>
              <a:rPr lang="en-US" dirty="0"/>
              <a:t>Create from Web Page</a:t>
            </a:r>
          </a:p>
          <a:p>
            <a:r>
              <a:rPr lang="en-US" dirty="0"/>
              <a:t>Create from Printing</a:t>
            </a:r>
          </a:p>
          <a:p>
            <a:r>
              <a:rPr lang="en-US" dirty="0"/>
              <a:t>PDF </a:t>
            </a:r>
            <a:r>
              <a:rPr lang="en-US" dirty="0" err="1"/>
              <a:t>Porfolios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99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E3245-14E5-4EB1-A057-C8184963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PDFs from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56EF59-C843-4148-B213-F4B0D625C8EB}"/>
              </a:ext>
            </a:extLst>
          </p:cNvPr>
          <p:cNvSpPr txBox="1"/>
          <p:nvPr/>
        </p:nvSpPr>
        <p:spPr>
          <a:xfrm>
            <a:off x="2287035" y="1423919"/>
            <a:ext cx="396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Native Word Interface (without Acrobat)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752958-5E85-4605-A3B5-366B15232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33600"/>
            <a:ext cx="6409762" cy="41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39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E3245-14E5-4EB1-A057-C8184963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PDFs from Word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56EF59-C843-4148-B213-F4B0D625C8EB}"/>
              </a:ext>
            </a:extLst>
          </p:cNvPr>
          <p:cNvSpPr txBox="1"/>
          <p:nvPr/>
        </p:nvSpPr>
        <p:spPr>
          <a:xfrm>
            <a:off x="2287035" y="1423919"/>
            <a:ext cx="501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Email form native Word Interface (without Acrobat)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9F94A3-7EBE-49E0-A37D-AABB2A5C3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21" y="1981200"/>
            <a:ext cx="6779758" cy="43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64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3B40C-32F9-4174-B905-5A644E69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PDFs from Word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1954CB-6E78-4AC4-97CE-0B97E87B2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426" y="1715028"/>
            <a:ext cx="5587148" cy="4868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895BD2-6FC3-469D-B252-1696677656CF}"/>
              </a:ext>
            </a:extLst>
          </p:cNvPr>
          <p:cNvSpPr txBox="1"/>
          <p:nvPr/>
        </p:nvSpPr>
        <p:spPr>
          <a:xfrm>
            <a:off x="4076700" y="123297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Acrobat</a:t>
            </a:r>
          </a:p>
        </p:txBody>
      </p:sp>
    </p:spTree>
    <p:extLst>
      <p:ext uri="{BB962C8B-B14F-4D97-AF65-F5344CB8AC3E}">
        <p14:creationId xmlns:p14="http://schemas.microsoft.com/office/powerpoint/2010/main" val="1190019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D7718-CC98-4483-BDB8-1C08CE53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PDFs from Outlook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3494CD-8A40-4833-99DC-9E1EE276C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17638"/>
            <a:ext cx="5805029" cy="488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37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28FA9A-C836-4319-90B7-04A7ED43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from Scanner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E8869E-8113-4027-83AB-EBD51BCE6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462"/>
            <a:ext cx="8229600" cy="838200"/>
          </a:xfrm>
        </p:spPr>
        <p:txBody>
          <a:bodyPr>
            <a:normAutofit/>
          </a:bodyPr>
          <a:lstStyle/>
          <a:p>
            <a:r>
              <a:rPr lang="en-US" sz="2000" dirty="0"/>
              <a:t>Scanner just takes a “picture” of the document</a:t>
            </a:r>
          </a:p>
          <a:p>
            <a:r>
              <a:rPr lang="en-US" sz="2000" dirty="0"/>
              <a:t>Use the Enhance Scan tool to OCR, </a:t>
            </a:r>
            <a:r>
              <a:rPr lang="en-US" sz="2000" dirty="0" err="1"/>
              <a:t>deskew</a:t>
            </a:r>
            <a:r>
              <a:rPr lang="en-US" sz="2000" dirty="0"/>
              <a:t> and enhance the scan.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402F41-2F3E-4097-A28F-7D20DFE07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09800"/>
            <a:ext cx="5486400" cy="44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5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1BFA0-DC9E-46DA-87CB-EF566118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PDF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C9F302-C9B8-4219-BB76-05CDC8C5D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400" dirty="0"/>
              <a:t>Types of PDFs:</a:t>
            </a:r>
          </a:p>
          <a:p>
            <a:pPr lvl="1"/>
            <a:r>
              <a:rPr lang="en-US" sz="3400" dirty="0"/>
              <a:t> </a:t>
            </a:r>
            <a:r>
              <a:rPr lang="en-US" sz="3400" dirty="0">
                <a:solidFill>
                  <a:srgbClr val="FF0000"/>
                </a:solidFill>
              </a:rPr>
              <a:t>True PDFs</a:t>
            </a:r>
            <a:r>
              <a:rPr lang="en-US" sz="3400" dirty="0">
                <a:solidFill>
                  <a:srgbClr val="FFFF00"/>
                </a:solidFill>
              </a:rPr>
              <a:t> </a:t>
            </a:r>
            <a:r>
              <a:rPr lang="en-US" sz="3400" dirty="0"/>
              <a:t>or </a:t>
            </a:r>
            <a:r>
              <a:rPr lang="en-US" sz="3400" dirty="0">
                <a:solidFill>
                  <a:srgbClr val="FF0000"/>
                </a:solidFill>
              </a:rPr>
              <a:t>Digitally Created </a:t>
            </a:r>
            <a:r>
              <a:rPr lang="en-US" sz="3400" dirty="0"/>
              <a:t>(“Text”) PDFs</a:t>
            </a:r>
          </a:p>
          <a:p>
            <a:pPr lvl="1"/>
            <a:r>
              <a:rPr lang="en-US" sz="3400" dirty="0"/>
              <a:t> </a:t>
            </a:r>
            <a:r>
              <a:rPr lang="en-US" sz="3400" dirty="0">
                <a:solidFill>
                  <a:srgbClr val="FF0000"/>
                </a:solidFill>
              </a:rPr>
              <a:t>Image-only PDFs </a:t>
            </a:r>
            <a:r>
              <a:rPr lang="en-US" sz="3400" dirty="0"/>
              <a:t>(scanned PDFs)</a:t>
            </a:r>
          </a:p>
          <a:p>
            <a:pPr lvl="1"/>
            <a:r>
              <a:rPr lang="en-US" sz="3400" dirty="0"/>
              <a:t> </a:t>
            </a:r>
            <a:r>
              <a:rPr lang="en-US" sz="3400" dirty="0">
                <a:solidFill>
                  <a:srgbClr val="FF0000"/>
                </a:solidFill>
              </a:rPr>
              <a:t>Searchable PDFs</a:t>
            </a:r>
            <a:r>
              <a:rPr lang="en-US" sz="3400" dirty="0"/>
              <a:t> (Image + Text)</a:t>
            </a:r>
          </a:p>
          <a:p>
            <a:pPr lvl="2"/>
            <a:r>
              <a:rPr lang="en-US" sz="3400" dirty="0"/>
              <a:t>OCR = Optical Character Recognition</a:t>
            </a:r>
          </a:p>
          <a:p>
            <a:r>
              <a:rPr lang="en-US" sz="3400" dirty="0">
                <a:solidFill>
                  <a:srgbClr val="FF0000"/>
                </a:solidFill>
              </a:rPr>
              <a:t>PDF/A </a:t>
            </a:r>
            <a:r>
              <a:rPr lang="en-US" sz="3400" dirty="0"/>
              <a:t>– PDF Archive Format</a:t>
            </a:r>
          </a:p>
          <a:p>
            <a:r>
              <a:rPr lang="en-US" sz="3400" dirty="0"/>
              <a:t>Combined PDFs</a:t>
            </a:r>
          </a:p>
          <a:p>
            <a:pPr lvl="1"/>
            <a:r>
              <a:rPr lang="en-US" sz="3400" dirty="0"/>
              <a:t> Single PDF (</a:t>
            </a:r>
            <a:r>
              <a:rPr lang="en-US" sz="3400" dirty="0">
                <a:solidFill>
                  <a:srgbClr val="FF0000"/>
                </a:solidFill>
              </a:rPr>
              <a:t>Binder</a:t>
            </a:r>
            <a:r>
              <a:rPr lang="en-US" sz="3400" dirty="0"/>
              <a:t>)</a:t>
            </a:r>
          </a:p>
          <a:p>
            <a:pPr lvl="1"/>
            <a:r>
              <a:rPr lang="en-US" sz="3400" dirty="0"/>
              <a:t> </a:t>
            </a:r>
            <a:r>
              <a:rPr lang="en-US" sz="3400" dirty="0">
                <a:solidFill>
                  <a:srgbClr val="FF0000"/>
                </a:solidFill>
              </a:rPr>
              <a:t>PDF Portfolio </a:t>
            </a:r>
            <a:r>
              <a:rPr lang="en-US" sz="3400" dirty="0"/>
              <a:t>(successor to </a:t>
            </a:r>
            <a:r>
              <a:rPr lang="en-US" sz="3400" dirty="0">
                <a:solidFill>
                  <a:srgbClr val="FF0000"/>
                </a:solidFill>
              </a:rPr>
              <a:t>PDF Package</a:t>
            </a:r>
            <a:r>
              <a:rPr lang="en-US" sz="3400" dirty="0"/>
              <a:t>)</a:t>
            </a:r>
          </a:p>
          <a:p>
            <a:r>
              <a:rPr lang="en-US" sz="3400" dirty="0"/>
              <a:t>PDF Forms</a:t>
            </a:r>
          </a:p>
          <a:p>
            <a:pPr lvl="1"/>
            <a:r>
              <a:rPr lang="en-US" sz="3400" dirty="0"/>
              <a:t> </a:t>
            </a:r>
            <a:r>
              <a:rPr lang="en-US" sz="3400" dirty="0" err="1">
                <a:solidFill>
                  <a:srgbClr val="FF0000"/>
                </a:solidFill>
              </a:rPr>
              <a:t>Acroforms</a:t>
            </a:r>
            <a:endParaRPr lang="en-US" sz="3400" dirty="0">
              <a:solidFill>
                <a:srgbClr val="FF0000"/>
              </a:solidFill>
            </a:endParaRPr>
          </a:p>
          <a:p>
            <a:pPr lvl="1"/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XFA</a:t>
            </a:r>
            <a:r>
              <a:rPr lang="en-US" sz="3400" dirty="0">
                <a:solidFill>
                  <a:srgbClr val="FF0000"/>
                </a:solidFill>
              </a:rPr>
              <a:t> Forms </a:t>
            </a:r>
            <a:r>
              <a:rPr lang="en-US" sz="3400" dirty="0"/>
              <a:t>(XML Forms Architecture - Adobe </a:t>
            </a:r>
            <a:r>
              <a:rPr lang="en-US" sz="3400" dirty="0" err="1"/>
              <a:t>Livecycle</a:t>
            </a:r>
            <a:r>
              <a:rPr lang="en-US" sz="3400" dirty="0"/>
              <a:t> Designer)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42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B52EC1-DB5B-4B8C-A717-80BA7CC6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from Multiple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6EE36C-D37D-448E-A1A9-5DF0220DA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56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File-&gt;Create-&gt;Combine Files into a Single PDF</a:t>
            </a:r>
          </a:p>
          <a:p>
            <a:r>
              <a:rPr lang="en-US" sz="2400" dirty="0"/>
              <a:t>Create Tool -&gt; Multiple Files -&gt; Combine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7004DD-26CC-4B87-801D-29DDB6143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678" y="2703099"/>
            <a:ext cx="3920234" cy="323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2017D0-3C81-4A69-8072-68202D24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39" y="2908852"/>
            <a:ext cx="4052345" cy="166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487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43D077-9C20-4557-8F4E-A0B9C67A7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from Multiple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FDBDE2-6B24-480B-A9D9-824B43C44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 bookmarks for TOC of documents</a:t>
            </a:r>
          </a:p>
          <a:p>
            <a:r>
              <a:rPr lang="en-US" sz="2800" dirty="0"/>
              <a:t>Adobe will automatically convert documents to PDF</a:t>
            </a:r>
          </a:p>
          <a:p>
            <a:endParaRPr lang="en-US" sz="2800" dirty="0"/>
          </a:p>
          <a:p>
            <a:r>
              <a:rPr lang="en-US" sz="2800" dirty="0"/>
              <a:t>If you use Organize or Page Thumbnails to combine documents, then you will have to manually insert the bookmarks.</a:t>
            </a:r>
          </a:p>
        </p:txBody>
      </p:sp>
    </p:spTree>
    <p:extLst>
      <p:ext uri="{BB962C8B-B14F-4D97-AF65-F5344CB8AC3E}">
        <p14:creationId xmlns:p14="http://schemas.microsoft.com/office/powerpoint/2010/main" val="2053109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FA696-490B-4508-A2E9-06D88380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Page Numbering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C99293-F99A-41C4-963C-0B906F1C6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6659176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737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8C438E-89AD-4F02-AA4F-635E95F2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Labels</a:t>
            </a:r>
          </a:p>
        </p:txBody>
      </p:sp>
      <p:pic>
        <p:nvPicPr>
          <p:cNvPr id="1026" name="Picture 2" descr="C:\Users\johnr\AppData\Local\Temp\SNAGHTML29fff4.PNG">
            <a:extLst>
              <a:ext uri="{FF2B5EF4-FFF2-40B4-BE49-F238E27FC236}">
                <a16:creationId xmlns:a16="http://schemas.microsoft.com/office/drawing/2014/main" xmlns="" id="{C3B2A915-3ED8-4A4B-97A9-6AD3C771D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" y="1676400"/>
            <a:ext cx="8458200" cy="40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15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CD607-A197-460F-B399-89033C23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Watermark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72F669-EDE4-4854-B83E-46A3437C2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669" y="1295400"/>
            <a:ext cx="6542661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6650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93679-225E-4BB1-8E97-89288F1B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PDFs </a:t>
            </a:r>
            <a:r>
              <a:rPr lang="en-US" dirty="0" err="1"/>
              <a:t>Misc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A3C3A4-681E-41FF-AE13-2D1267099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from clipboard</a:t>
            </a:r>
          </a:p>
          <a:p>
            <a:r>
              <a:rPr lang="en-US" dirty="0"/>
              <a:t>Create from a web page</a:t>
            </a:r>
          </a:p>
          <a:p>
            <a:r>
              <a:rPr lang="en-US" dirty="0"/>
              <a:t>Create by printing</a:t>
            </a:r>
          </a:p>
        </p:txBody>
      </p:sp>
    </p:spTree>
    <p:extLst>
      <p:ext uri="{BB962C8B-B14F-4D97-AF65-F5344CB8AC3E}">
        <p14:creationId xmlns:p14="http://schemas.microsoft.com/office/powerpoint/2010/main" val="1982013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194A5D-EAF6-40EA-ACC4-84F28F7A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Portfolios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53284F-A512-496B-995F-06F4D6AA4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57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/>
              <a:t>Main difference with a Portfolio is that it contains documents other than PDFs.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AD8FDF-F5AC-48EC-88B8-520E34CA3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62" y="2057400"/>
            <a:ext cx="6067676" cy="40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08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194A5D-EAF6-40EA-ACC4-84F28F7A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Portfolios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53284F-A512-496B-995F-06F4D6AA4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Change the layout from the view menu.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D63D24-429D-49E4-AA47-656D5BF62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2" y="2157567"/>
            <a:ext cx="6682368" cy="4425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johnr\AppData\Local\Temp\SNAGHTML1b23326.PNG">
            <a:extLst>
              <a:ext uri="{FF2B5EF4-FFF2-40B4-BE49-F238E27FC236}">
                <a16:creationId xmlns:a16="http://schemas.microsoft.com/office/drawing/2014/main" xmlns="" id="{06856556-C9B6-4D72-B67D-27A6CB9D0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667000" cy="250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111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86691E-87CC-407A-8E30-B5D17DF6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PDFs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6E10E9-5887-4B14-BDF3-2B23A9CAB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Organize Tool</a:t>
            </a:r>
          </a:p>
          <a:p>
            <a:r>
              <a:rPr lang="en-US" dirty="0"/>
              <a:t>Thumbnails</a:t>
            </a:r>
          </a:p>
          <a:p>
            <a:r>
              <a:rPr lang="en-US" dirty="0"/>
              <a:t>Split Document</a:t>
            </a:r>
          </a:p>
          <a:p>
            <a:r>
              <a:rPr lang="en-US" dirty="0"/>
              <a:t>Shrink Document</a:t>
            </a:r>
          </a:p>
          <a:p>
            <a:r>
              <a:rPr lang="en-US" dirty="0"/>
              <a:t>Convert Document</a:t>
            </a:r>
          </a:p>
          <a:p>
            <a:r>
              <a:rPr lang="en-US" dirty="0"/>
              <a:t>Editing PDFs</a:t>
            </a:r>
          </a:p>
          <a:p>
            <a:r>
              <a:rPr lang="en-US" dirty="0"/>
              <a:t>Securing PDFs</a:t>
            </a:r>
          </a:p>
          <a:p>
            <a:r>
              <a:rPr lang="en-US" dirty="0"/>
              <a:t>Comparing PDFs</a:t>
            </a:r>
          </a:p>
        </p:txBody>
      </p:sp>
    </p:spTree>
    <p:extLst>
      <p:ext uri="{BB962C8B-B14F-4D97-AF65-F5344CB8AC3E}">
        <p14:creationId xmlns:p14="http://schemas.microsoft.com/office/powerpoint/2010/main" val="25854984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CA30B2-6C89-4448-AC1A-5D638DB5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 Tool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B7E90F-73AB-4260-B3B0-C7AA0C7A5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7239000" cy="4763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76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F1FAB-E1C7-42C9-9AF6-647307C1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PDFs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675B62-399D-4DB7-8555-41EF0E48B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True </a:t>
            </a:r>
            <a:r>
              <a:rPr lang="en-US" dirty="0"/>
              <a:t>PDFs</a:t>
            </a:r>
          </a:p>
          <a:p>
            <a:pPr lvl="1"/>
            <a:r>
              <a:rPr lang="en-US" dirty="0"/>
              <a:t>Created directly from Word or original source</a:t>
            </a:r>
          </a:p>
          <a:p>
            <a:pPr lvl="1"/>
            <a:r>
              <a:rPr lang="en-US" dirty="0"/>
              <a:t>Text is 100% accurate to original document</a:t>
            </a:r>
          </a:p>
          <a:p>
            <a:pPr lvl="1"/>
            <a:r>
              <a:rPr lang="en-US" dirty="0"/>
              <a:t>Highest quality PDF</a:t>
            </a:r>
          </a:p>
          <a:p>
            <a:pPr lvl="1"/>
            <a:r>
              <a:rPr lang="en-US" dirty="0"/>
              <a:t>Usually the smallest PDF</a:t>
            </a:r>
          </a:p>
          <a:p>
            <a:r>
              <a:rPr lang="en-US" b="1" dirty="0">
                <a:solidFill>
                  <a:srgbClr val="FF0000"/>
                </a:solidFill>
              </a:rPr>
              <a:t>Image only </a:t>
            </a:r>
            <a:r>
              <a:rPr lang="en-US" dirty="0"/>
              <a:t>PDFs</a:t>
            </a:r>
          </a:p>
          <a:p>
            <a:pPr lvl="1"/>
            <a:r>
              <a:rPr lang="en-US" dirty="0"/>
              <a:t>Just an image of original</a:t>
            </a:r>
          </a:p>
          <a:p>
            <a:pPr lvl="1"/>
            <a:r>
              <a:rPr lang="en-US" dirty="0"/>
              <a:t>Cannot be searched for text</a:t>
            </a:r>
          </a:p>
          <a:p>
            <a:pPr lvl="1"/>
            <a:r>
              <a:rPr lang="en-US" dirty="0"/>
              <a:t>Default type of PDF from SCANNERS</a:t>
            </a:r>
          </a:p>
          <a:p>
            <a:r>
              <a:rPr lang="en-US" b="1" dirty="0">
                <a:solidFill>
                  <a:srgbClr val="FF0000"/>
                </a:solidFill>
              </a:rPr>
              <a:t>Searchable</a:t>
            </a:r>
            <a:r>
              <a:rPr lang="en-US" dirty="0">
                <a:solidFill>
                  <a:srgbClr val="86CE04"/>
                </a:solidFill>
              </a:rPr>
              <a:t> </a:t>
            </a:r>
            <a:r>
              <a:rPr lang="en-US" dirty="0"/>
              <a:t>PDFs (Image + Text)</a:t>
            </a:r>
          </a:p>
          <a:p>
            <a:pPr lvl="1"/>
            <a:r>
              <a:rPr lang="en-US" dirty="0"/>
              <a:t>Layer of searchable text behind image (might not be 100% accurate)</a:t>
            </a:r>
          </a:p>
          <a:p>
            <a:pPr lvl="1"/>
            <a:r>
              <a:rPr lang="en-US" dirty="0"/>
              <a:t>Text searchable</a:t>
            </a:r>
          </a:p>
          <a:p>
            <a:pPr lvl="1"/>
            <a:r>
              <a:rPr lang="en-US" dirty="0"/>
              <a:t>Indispensable</a:t>
            </a:r>
            <a:r>
              <a:rPr lang="en-US" sz="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805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52174-8410-4B0E-88F0-EC85A9B0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Thumbnails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BF6A82-99DD-4F0C-AE9D-2BD8F9A1B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44308"/>
            <a:ext cx="4457381" cy="4881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9745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0B753-4870-420F-B13F-94A3F4BD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Document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7673C2-F1AF-4A5B-8691-635DE0374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91460"/>
            <a:ext cx="7924800" cy="25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329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95721-A0EE-4911-ADC1-77A2BB2F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Shrink Document</a:t>
            </a:r>
          </a:p>
        </p:txBody>
      </p:sp>
      <p:pic>
        <p:nvPicPr>
          <p:cNvPr id="1026" name="Picture 2" descr="C:\Users\johnr\AppData\Local\Temp\SNAGHTML367652.PNG">
            <a:extLst>
              <a:ext uri="{FF2B5EF4-FFF2-40B4-BE49-F238E27FC236}">
                <a16:creationId xmlns:a16="http://schemas.microsoft.com/office/drawing/2014/main" xmlns="" id="{99521387-B4DA-4333-A9B1-F9F78DCA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17638"/>
            <a:ext cx="4986337" cy="4760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6280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DD313F-F8A0-4D8B-8825-C8034DC4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Document</a:t>
            </a:r>
          </a:p>
        </p:txBody>
      </p:sp>
      <p:pic>
        <p:nvPicPr>
          <p:cNvPr id="2050" name="Picture 2" descr="C:\Users\johnr\AppData\Local\Temp\SNAGHTML38c7e3.PNG">
            <a:extLst>
              <a:ext uri="{FF2B5EF4-FFF2-40B4-BE49-F238E27FC236}">
                <a16:creationId xmlns:a16="http://schemas.microsoft.com/office/drawing/2014/main" xmlns="" id="{0740BC2A-414F-4051-ACDD-7486465B3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17638"/>
            <a:ext cx="5631552" cy="45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54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5CCBB8-6F16-41E7-B64A-D0AEDCCB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PDF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50C5D-B65A-4677-97B3-7D7E013A2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 Tool</a:t>
            </a:r>
          </a:p>
          <a:p>
            <a:r>
              <a:rPr lang="en-US" dirty="0"/>
              <a:t>Scanned PDFs must be recognized for editable text</a:t>
            </a:r>
          </a:p>
          <a:p>
            <a:r>
              <a:rPr lang="en-US" dirty="0"/>
              <a:t>“Add Text” (Typewriter Tool) can add text to any PDF</a:t>
            </a:r>
          </a:p>
          <a:p>
            <a:r>
              <a:rPr lang="en-US" dirty="0"/>
              <a:t>Snapshot Tool can copy image of PDF</a:t>
            </a:r>
          </a:p>
          <a:p>
            <a:r>
              <a:rPr lang="en-US" dirty="0"/>
              <a:t>PDF Security</a:t>
            </a:r>
          </a:p>
          <a:p>
            <a:r>
              <a:rPr lang="en-US" dirty="0"/>
              <a:t>Comparing PDFs</a:t>
            </a:r>
          </a:p>
        </p:txBody>
      </p:sp>
    </p:spTree>
    <p:extLst>
      <p:ext uri="{BB962C8B-B14F-4D97-AF65-F5344CB8AC3E}">
        <p14:creationId xmlns:p14="http://schemas.microsoft.com/office/powerpoint/2010/main" val="5815604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4AB70-616E-4FA4-920F-6A624DB6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Tool</a:t>
            </a:r>
          </a:p>
        </p:txBody>
      </p:sp>
      <p:pic>
        <p:nvPicPr>
          <p:cNvPr id="3074" name="Picture 2" descr="C:\Users\johnr\AppData\Local\Temp\SNAGHTML3b9367.PNG">
            <a:extLst>
              <a:ext uri="{FF2B5EF4-FFF2-40B4-BE49-F238E27FC236}">
                <a16:creationId xmlns:a16="http://schemas.microsoft.com/office/drawing/2014/main" xmlns="" id="{8B0B9E0E-BDF1-4778-92C2-9456EE67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56" y="1219200"/>
            <a:ext cx="5957887" cy="494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5339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60553-99E7-4B50-B7C3-4B189318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PDF Security</a:t>
            </a:r>
          </a:p>
        </p:txBody>
      </p:sp>
      <p:pic>
        <p:nvPicPr>
          <p:cNvPr id="4098" name="Picture 2" descr="C:\Users\johnr\AppData\Local\Temp\SNAGHTML3d6ba2.PNG">
            <a:extLst>
              <a:ext uri="{FF2B5EF4-FFF2-40B4-BE49-F238E27FC236}">
                <a16:creationId xmlns:a16="http://schemas.microsoft.com/office/drawing/2014/main" xmlns="" id="{C2857EFB-DFCB-4DE7-A5C9-D41312F7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248400" cy="54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5005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05AF9-042C-4D70-8FD8-230BE41BA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PDFs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6ABEE6-CB1E-4391-A90F-101BD0C91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1383348"/>
            <a:ext cx="2752381" cy="470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johnr\AppData\Local\Temp\SNAGHTML3f86d1.PNG">
            <a:extLst>
              <a:ext uri="{FF2B5EF4-FFF2-40B4-BE49-F238E27FC236}">
                <a16:creationId xmlns:a16="http://schemas.microsoft.com/office/drawing/2014/main" xmlns="" id="{796C9013-839C-41EE-A8A0-C91139BCD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85" y="1637848"/>
            <a:ext cx="4906485" cy="419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0169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06877-D261-41FB-B99C-315BDC10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Bates Numbering Pt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8DC2D9-0509-4553-AD56-BA1B41CF3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7666383" cy="437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962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06877-D261-41FB-B99C-315BDC10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Bates Numbering Pt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EF60B3-4AAC-4760-826D-2541708B5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023" y="1417638"/>
            <a:ext cx="5585953" cy="515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0134B-C1CD-44AE-B98D-78EEF26B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PDFs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A4A471-BA2E-4F19-BD5E-BA25B3013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05000"/>
            <a:ext cx="3972880" cy="817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B7FCB7-87B4-4939-A29E-3DE50231A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45" y="3241001"/>
            <a:ext cx="3972881" cy="817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F102B-D9D4-469A-8382-6F2B33D35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241001"/>
            <a:ext cx="3972881" cy="817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826B61-8D85-477E-AB40-E5B03BA83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552422"/>
            <a:ext cx="3972881" cy="817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11516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614B4-B05D-4FFF-9D8B-61B0DB39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F246B2-AFC4-4F9E-9AFF-C70E728A8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use the redaction tool.</a:t>
            </a:r>
          </a:p>
          <a:p>
            <a:r>
              <a:rPr lang="en-US" dirty="0"/>
              <a:t>DO NOT DRAW BLACK BOXES WITH THE COMMENT TOOLS!</a:t>
            </a:r>
          </a:p>
        </p:txBody>
      </p:sp>
    </p:spTree>
    <p:extLst>
      <p:ext uri="{BB962C8B-B14F-4D97-AF65-F5344CB8AC3E}">
        <p14:creationId xmlns:p14="http://schemas.microsoft.com/office/powerpoint/2010/main" val="29384724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D146C9-0E46-4B17-9681-F3B94146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Redaction - Manual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E1B44F-F4EE-4870-9E9D-069E25C68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Save your document with a different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Mark areas for Redaction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Redactions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Save</a:t>
            </a:r>
          </a:p>
        </p:txBody>
      </p:sp>
      <p:pic>
        <p:nvPicPr>
          <p:cNvPr id="6146" name="Picture 2" descr="C:\Users\johnr\AppData\Local\Temp\SNAGHTML41a461.PNG">
            <a:extLst>
              <a:ext uri="{FF2B5EF4-FFF2-40B4-BE49-F238E27FC236}">
                <a16:creationId xmlns:a16="http://schemas.microsoft.com/office/drawing/2014/main" xmlns="" id="{BC01D406-7370-4D8C-ABBA-464D6EFF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8001000" cy="142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1693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725C8-40DC-47FE-99C8-2824C104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Redaction – Search and Redact</a:t>
            </a:r>
          </a:p>
        </p:txBody>
      </p:sp>
      <p:pic>
        <p:nvPicPr>
          <p:cNvPr id="7172" name="Picture 4" descr="C:\Users\johnr\AppData\Local\Temp\SNAGHTML43d9ef.PNG">
            <a:extLst>
              <a:ext uri="{FF2B5EF4-FFF2-40B4-BE49-F238E27FC236}">
                <a16:creationId xmlns:a16="http://schemas.microsoft.com/office/drawing/2014/main" xmlns="" id="{43ECF313-8BBC-40B5-9E20-8E24931C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067425" cy="4909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571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4B6DA0-E6DA-4AD6-B0DB-9FAF25B4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5C9668-0353-4AA5-B8D5-2387C125D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Comments (Comment Tool)</a:t>
            </a:r>
          </a:p>
          <a:p>
            <a:r>
              <a:rPr lang="en-US" dirty="0"/>
              <a:t>Shared Review (Send for Comments Tool)</a:t>
            </a:r>
          </a:p>
          <a:p>
            <a:pPr lvl="1"/>
            <a:r>
              <a:rPr lang="en-US" dirty="0"/>
              <a:t>Email </a:t>
            </a:r>
          </a:p>
          <a:p>
            <a:pPr lvl="1"/>
            <a:r>
              <a:rPr lang="en-US" dirty="0"/>
              <a:t>Shared Server like SharePoint</a:t>
            </a:r>
          </a:p>
          <a:p>
            <a:r>
              <a:rPr lang="en-US" dirty="0"/>
              <a:t>Enable Reader for Commenting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788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3BDB0-16E3-415C-ABB2-DC363000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Stamp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1A17D3-68BC-4BB4-BAE3-C6CDFEA59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Stamp Tool</a:t>
            </a:r>
          </a:p>
          <a:p>
            <a:r>
              <a:rPr lang="en-US" dirty="0"/>
              <a:t>Signature Tool</a:t>
            </a:r>
          </a:p>
        </p:txBody>
      </p:sp>
    </p:spTree>
    <p:extLst>
      <p:ext uri="{BB962C8B-B14F-4D97-AF65-F5344CB8AC3E}">
        <p14:creationId xmlns:p14="http://schemas.microsoft.com/office/powerpoint/2010/main" val="21111325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466B4-005A-4655-9C11-65CB9173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567791-4FD0-4B1F-8A88-F6AF7B86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Bookmarks</a:t>
            </a:r>
          </a:p>
          <a:p>
            <a:r>
              <a:rPr lang="en-US" dirty="0"/>
              <a:t>Organizing Bookmarks</a:t>
            </a:r>
          </a:p>
          <a:p>
            <a:r>
              <a:rPr lang="en-US" dirty="0"/>
              <a:t>Navigating Bookmarks</a:t>
            </a:r>
          </a:p>
        </p:txBody>
      </p:sp>
    </p:spTree>
    <p:extLst>
      <p:ext uri="{BB962C8B-B14F-4D97-AF65-F5344CB8AC3E}">
        <p14:creationId xmlns:p14="http://schemas.microsoft.com/office/powerpoint/2010/main" val="19770831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86188D-9F62-4C2C-9895-7FC42EB4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2D252B-20CF-4F7C-BC2F-5202617C5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Forms</a:t>
            </a:r>
          </a:p>
          <a:p>
            <a:r>
              <a:rPr lang="en-US" dirty="0"/>
              <a:t>Filling Forms</a:t>
            </a:r>
          </a:p>
          <a:p>
            <a:r>
              <a:rPr lang="en-US" dirty="0"/>
              <a:t>Making Forms Reader Enabled</a:t>
            </a:r>
          </a:p>
        </p:txBody>
      </p:sp>
    </p:spTree>
    <p:extLst>
      <p:ext uri="{BB962C8B-B14F-4D97-AF65-F5344CB8AC3E}">
        <p14:creationId xmlns:p14="http://schemas.microsoft.com/office/powerpoint/2010/main" val="39767254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C6B5E-4F05-4A39-9168-5BC6627B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6AA10A-A9FE-4342-9A5E-484FC2407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jfederico@affinityconsulting.com</a:t>
            </a:r>
          </a:p>
        </p:txBody>
      </p:sp>
    </p:spTree>
    <p:extLst>
      <p:ext uri="{BB962C8B-B14F-4D97-AF65-F5344CB8AC3E}">
        <p14:creationId xmlns:p14="http://schemas.microsoft.com/office/powerpoint/2010/main" val="89474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C3A6D-2CF4-4085-8A1D-02D3BA12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PDF/A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5ED123-565A-42A7-B1AF-A36451D12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Type of PDF for long term storage</a:t>
            </a:r>
          </a:p>
          <a:p>
            <a:r>
              <a:rPr lang="en-US"/>
              <a:t>Must be “self-contained”</a:t>
            </a:r>
          </a:p>
          <a:p>
            <a:r>
              <a:rPr lang="en-US"/>
              <a:t>Some courts starting to require</a:t>
            </a:r>
          </a:p>
          <a:p>
            <a:r>
              <a:rPr lang="en-US"/>
              <a:t>Easy to make</a:t>
            </a:r>
          </a:p>
          <a:p>
            <a:r>
              <a:rPr lang="en-US"/>
              <a:t>Limitations:</a:t>
            </a:r>
          </a:p>
          <a:p>
            <a:pPr lvl="1"/>
            <a:r>
              <a:rPr lang="en-US"/>
              <a:t>No Encryption</a:t>
            </a:r>
          </a:p>
          <a:p>
            <a:pPr lvl="1"/>
            <a:r>
              <a:rPr lang="en-US"/>
              <a:t>No audio or video</a:t>
            </a:r>
          </a:p>
          <a:p>
            <a:pPr lvl="1"/>
            <a:r>
              <a:rPr lang="en-US"/>
              <a:t>Embedded fonts</a:t>
            </a:r>
          </a:p>
          <a:p>
            <a:pPr lvl="1"/>
            <a:r>
              <a:rPr lang="en-US"/>
              <a:t>No external content references</a:t>
            </a:r>
            <a:endParaRPr lang="en-US" dirty="0"/>
          </a:p>
        </p:txBody>
      </p:sp>
      <p:pic>
        <p:nvPicPr>
          <p:cNvPr id="5" name="Picture 2" descr="http://www.xyzmo.com/PublishingImages/Icons/icon_29.png">
            <a:extLst>
              <a:ext uri="{FF2B5EF4-FFF2-40B4-BE49-F238E27FC236}">
                <a16:creationId xmlns:a16="http://schemas.microsoft.com/office/drawing/2014/main" xmlns="" id="{0389AFE1-CFC2-444E-B869-EFE37D63E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0"/>
            <a:ext cx="2819400" cy="22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3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65F63-51EA-462B-95D9-C2EF95F6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PDF programs are compatible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116BC9-1B4E-4A44-B6C7-423188875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While Adobe Systems made the PDF specification available free of charge in 1993, PDF remained a proprietary format, controlled by Adobe, until it was </a:t>
            </a:r>
            <a:r>
              <a:rPr lang="en-US" dirty="0">
                <a:solidFill>
                  <a:srgbClr val="FF0000"/>
                </a:solidFill>
              </a:rPr>
              <a:t>officially released as an open standard on July 1, 2008</a:t>
            </a:r>
            <a:r>
              <a:rPr lang="en-US" dirty="0"/>
              <a:t>, and published by the International Organization for Standardization as ISO 32000-1:2008. In 2008, Adobe published a </a:t>
            </a:r>
            <a:r>
              <a:rPr lang="en-US" dirty="0">
                <a:solidFill>
                  <a:srgbClr val="FF0000"/>
                </a:solidFill>
              </a:rPr>
              <a:t>Public Patent License to ISO 32000-1 granting royalty-free rights for all patents owned by Adobe that are necessary to make, use, sell and distribute PDF compliant implementations</a:t>
            </a:r>
            <a:r>
              <a:rPr lang="en-US" dirty="0"/>
              <a:t>.</a:t>
            </a:r>
            <a:endParaRPr lang="en-US" dirty="0">
              <a:solidFill>
                <a:srgbClr val="99FF3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4983A8-984A-408D-86A6-DF541E4C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Acrobat DC Main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86D214-605E-4DAD-8E18-478919190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  <a:p>
            <a:r>
              <a:rPr lang="en-US" dirty="0"/>
              <a:t>Three main areas:  Home, Tools, Document</a:t>
            </a:r>
          </a:p>
          <a:p>
            <a:r>
              <a:rPr lang="en-US" dirty="0"/>
              <a:t>4 main toolbar areas</a:t>
            </a:r>
          </a:p>
          <a:p>
            <a:r>
              <a:rPr lang="en-US" dirty="0"/>
              <a:t>1 secondary toolbar</a:t>
            </a:r>
          </a:p>
          <a:p>
            <a:r>
              <a:rPr lang="en-US" dirty="0"/>
              <a:t>Basic Acrobat Use: Select Tool, Secondary Toolbar Appears, Perform Action, Close Secondary Toolbar, REPEAT</a:t>
            </a:r>
          </a:p>
          <a:p>
            <a:r>
              <a:rPr lang="en-US" dirty="0"/>
              <a:t>Customizing Acrobat</a:t>
            </a:r>
          </a:p>
        </p:txBody>
      </p:sp>
    </p:spTree>
    <p:extLst>
      <p:ext uri="{BB962C8B-B14F-4D97-AF65-F5344CB8AC3E}">
        <p14:creationId xmlns:p14="http://schemas.microsoft.com/office/powerpoint/2010/main" val="561181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1263</Words>
  <Application>Microsoft Office PowerPoint</Application>
  <PresentationFormat>On-screen Show (4:3)</PresentationFormat>
  <Paragraphs>262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Adobe Acrobat DC</vt:lpstr>
      <vt:lpstr>Introduction to PDFs</vt:lpstr>
      <vt:lpstr>What can be converted to PDF?</vt:lpstr>
      <vt:lpstr>Important PDF Terminology</vt:lpstr>
      <vt:lpstr>Types of PDFs</vt:lpstr>
      <vt:lpstr>Types of PDFs</vt:lpstr>
      <vt:lpstr>PDF/A</vt:lpstr>
      <vt:lpstr>Why PDF programs are compatible</vt:lpstr>
      <vt:lpstr>Acrobat DC Main Interface</vt:lpstr>
      <vt:lpstr>PowerPoint Presentation</vt:lpstr>
      <vt:lpstr>Selecting and Using Acrobat Tools</vt:lpstr>
      <vt:lpstr>Customizing</vt:lpstr>
      <vt:lpstr>Customizing</vt:lpstr>
      <vt:lpstr>Customizing</vt:lpstr>
      <vt:lpstr>Customizing</vt:lpstr>
      <vt:lpstr>Recommended Customizations</vt:lpstr>
      <vt:lpstr>Customizing Tools Pane</vt:lpstr>
      <vt:lpstr>Customizing Tools Pane</vt:lpstr>
      <vt:lpstr>Custom Tools</vt:lpstr>
      <vt:lpstr>Viewing/Navigating PDFs</vt:lpstr>
      <vt:lpstr>Zoom</vt:lpstr>
      <vt:lpstr>Read Mode</vt:lpstr>
      <vt:lpstr>Full Screen View</vt:lpstr>
      <vt:lpstr>Full Screen Mode Options</vt:lpstr>
      <vt:lpstr>Full Screen Mode Options</vt:lpstr>
      <vt:lpstr>Go to a Particular Page</vt:lpstr>
      <vt:lpstr>Read Out Loud</vt:lpstr>
      <vt:lpstr>Find/Advanced Search</vt:lpstr>
      <vt:lpstr>Find</vt:lpstr>
      <vt:lpstr>Replace</vt:lpstr>
      <vt:lpstr>Advanced Search</vt:lpstr>
      <vt:lpstr>Advanced Search</vt:lpstr>
      <vt:lpstr>Indexing</vt:lpstr>
      <vt:lpstr>Creating PDFs</vt:lpstr>
      <vt:lpstr>Creating PDFs from Word</vt:lpstr>
      <vt:lpstr>Creating PDFs from Word</vt:lpstr>
      <vt:lpstr>Creating PDFs from Word</vt:lpstr>
      <vt:lpstr>Creating PDFs from Outlook</vt:lpstr>
      <vt:lpstr>Create from Scanner</vt:lpstr>
      <vt:lpstr>Create from Multiple Documents</vt:lpstr>
      <vt:lpstr>Create from Multiple Documents</vt:lpstr>
      <vt:lpstr>Add Page Numbering</vt:lpstr>
      <vt:lpstr>Page Labels</vt:lpstr>
      <vt:lpstr>Add Watermark</vt:lpstr>
      <vt:lpstr>Creating PDFs Misc</vt:lpstr>
      <vt:lpstr>PDF Portfolios</vt:lpstr>
      <vt:lpstr>PDF Portfolios</vt:lpstr>
      <vt:lpstr>Manipulating PDFs</vt:lpstr>
      <vt:lpstr>Organize Tool</vt:lpstr>
      <vt:lpstr>Page Thumbnails</vt:lpstr>
      <vt:lpstr>Split Document</vt:lpstr>
      <vt:lpstr>Shrink Document</vt:lpstr>
      <vt:lpstr>Convert Document</vt:lpstr>
      <vt:lpstr>Editing PDF</vt:lpstr>
      <vt:lpstr>Edit Tool</vt:lpstr>
      <vt:lpstr>PDF Security</vt:lpstr>
      <vt:lpstr>Compare PDFs</vt:lpstr>
      <vt:lpstr>Bates Numbering Pt 1</vt:lpstr>
      <vt:lpstr>Bates Numbering Pt 2</vt:lpstr>
      <vt:lpstr>Redacting</vt:lpstr>
      <vt:lpstr>Redaction - Manual</vt:lpstr>
      <vt:lpstr>Redaction – Search and Redact</vt:lpstr>
      <vt:lpstr>Comments</vt:lpstr>
      <vt:lpstr>Signature Stamp</vt:lpstr>
      <vt:lpstr>Bookmarks</vt:lpstr>
      <vt:lpstr>Forms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Acrobat 11</dc:title>
  <dc:creator>jfederico</dc:creator>
  <cp:lastModifiedBy>Sue Bertram</cp:lastModifiedBy>
  <cp:revision>54</cp:revision>
  <dcterms:created xsi:type="dcterms:W3CDTF">2013-04-30T14:33:34Z</dcterms:created>
  <dcterms:modified xsi:type="dcterms:W3CDTF">2018-10-12T13:31:53Z</dcterms:modified>
</cp:coreProperties>
</file>